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5346700" cy="7562850"/>
  <p:notesSz cx="5346700" cy="75628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2220" y="-3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1002" y="2344483"/>
            <a:ext cx="4544695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2005" y="4235196"/>
            <a:ext cx="374269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365F9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365F9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7335" y="1739455"/>
            <a:ext cx="2325814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53550" y="1739455"/>
            <a:ext cx="2325814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365F9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80339" y="184563"/>
            <a:ext cx="4972050" cy="4431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153025" y="104775"/>
            <a:ext cx="28575" cy="476250"/>
          </a:xfrm>
          <a:custGeom>
            <a:avLst/>
            <a:gdLst/>
            <a:ahLst/>
            <a:cxnLst/>
            <a:rect l="l" t="t" r="r" b="b"/>
            <a:pathLst>
              <a:path w="28575" h="476250">
                <a:moveTo>
                  <a:pt x="0" y="476250"/>
                </a:moveTo>
                <a:lnTo>
                  <a:pt x="28575" y="476250"/>
                </a:lnTo>
                <a:lnTo>
                  <a:pt x="28575" y="0"/>
                </a:lnTo>
                <a:lnTo>
                  <a:pt x="0" y="0"/>
                </a:lnTo>
                <a:lnTo>
                  <a:pt x="0" y="476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905125" y="104775"/>
            <a:ext cx="2066925" cy="476250"/>
          </a:xfrm>
          <a:custGeom>
            <a:avLst/>
            <a:gdLst/>
            <a:ahLst/>
            <a:cxnLst/>
            <a:rect l="l" t="t" r="r" b="b"/>
            <a:pathLst>
              <a:path w="2066925" h="476250">
                <a:moveTo>
                  <a:pt x="0" y="476250"/>
                </a:moveTo>
                <a:lnTo>
                  <a:pt x="2066925" y="476250"/>
                </a:lnTo>
                <a:lnTo>
                  <a:pt x="2066925" y="0"/>
                </a:lnTo>
                <a:lnTo>
                  <a:pt x="0" y="0"/>
                </a:lnTo>
                <a:lnTo>
                  <a:pt x="0" y="476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905125" y="104775"/>
            <a:ext cx="2343150" cy="476250"/>
          </a:xfrm>
          <a:custGeom>
            <a:avLst/>
            <a:gdLst/>
            <a:ahLst/>
            <a:cxnLst/>
            <a:rect l="l" t="t" r="r" b="b"/>
            <a:pathLst>
              <a:path w="2343150" h="476250">
                <a:moveTo>
                  <a:pt x="0" y="476250"/>
                </a:moveTo>
                <a:lnTo>
                  <a:pt x="2343150" y="476250"/>
                </a:lnTo>
                <a:lnTo>
                  <a:pt x="2343150" y="0"/>
                </a:lnTo>
                <a:lnTo>
                  <a:pt x="0" y="0"/>
                </a:lnTo>
                <a:lnTo>
                  <a:pt x="0" y="47625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972050" y="0"/>
            <a:ext cx="180975" cy="7560945"/>
          </a:xfrm>
          <a:custGeom>
            <a:avLst/>
            <a:gdLst/>
            <a:ahLst/>
            <a:cxnLst/>
            <a:rect l="l" t="t" r="r" b="b"/>
            <a:pathLst>
              <a:path w="180975" h="7560945">
                <a:moveTo>
                  <a:pt x="0" y="7560561"/>
                </a:moveTo>
                <a:lnTo>
                  <a:pt x="180975" y="7560561"/>
                </a:lnTo>
                <a:lnTo>
                  <a:pt x="180975" y="0"/>
                </a:lnTo>
                <a:lnTo>
                  <a:pt x="0" y="0"/>
                </a:lnTo>
                <a:lnTo>
                  <a:pt x="0" y="7560561"/>
                </a:lnTo>
                <a:close/>
              </a:path>
            </a:pathLst>
          </a:custGeom>
          <a:solidFill>
            <a:srgbClr val="0097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140325" y="0"/>
            <a:ext cx="25400" cy="7560945"/>
          </a:xfrm>
          <a:custGeom>
            <a:avLst/>
            <a:gdLst/>
            <a:ahLst/>
            <a:cxnLst/>
            <a:rect l="l" t="t" r="r" b="b"/>
            <a:pathLst>
              <a:path w="25400" h="7560945">
                <a:moveTo>
                  <a:pt x="0" y="7560561"/>
                </a:moveTo>
                <a:lnTo>
                  <a:pt x="25400" y="7560561"/>
                </a:lnTo>
                <a:lnTo>
                  <a:pt x="25400" y="0"/>
                </a:lnTo>
                <a:lnTo>
                  <a:pt x="0" y="0"/>
                </a:lnTo>
                <a:lnTo>
                  <a:pt x="0" y="7560561"/>
                </a:lnTo>
                <a:close/>
              </a:path>
            </a:pathLst>
          </a:custGeom>
          <a:solidFill>
            <a:srgbClr val="0097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72050" y="0"/>
            <a:ext cx="0" cy="7560945"/>
          </a:xfrm>
          <a:custGeom>
            <a:avLst/>
            <a:gdLst/>
            <a:ahLst/>
            <a:cxnLst/>
            <a:rect l="l" t="t" r="r" b="b"/>
            <a:pathLst>
              <a:path h="7560945">
                <a:moveTo>
                  <a:pt x="0" y="0"/>
                </a:moveTo>
                <a:lnTo>
                  <a:pt x="0" y="7560561"/>
                </a:lnTo>
              </a:path>
            </a:pathLst>
          </a:custGeom>
          <a:ln w="25400">
            <a:solidFill>
              <a:srgbClr val="0097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181600" y="0"/>
            <a:ext cx="165100" cy="7560945"/>
          </a:xfrm>
          <a:custGeom>
            <a:avLst/>
            <a:gdLst/>
            <a:ahLst/>
            <a:cxnLst/>
            <a:rect l="l" t="t" r="r" b="b"/>
            <a:pathLst>
              <a:path w="165100" h="7560945">
                <a:moveTo>
                  <a:pt x="164591" y="7560561"/>
                </a:moveTo>
                <a:lnTo>
                  <a:pt x="164591" y="0"/>
                </a:lnTo>
                <a:lnTo>
                  <a:pt x="0" y="0"/>
                </a:lnTo>
                <a:lnTo>
                  <a:pt x="0" y="7560561"/>
                </a:lnTo>
                <a:lnTo>
                  <a:pt x="164591" y="7560561"/>
                </a:lnTo>
                <a:close/>
              </a:path>
            </a:pathLst>
          </a:custGeom>
          <a:solidFill>
            <a:srgbClr val="D6D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5168900" y="0"/>
            <a:ext cx="25400" cy="7560945"/>
          </a:xfrm>
          <a:custGeom>
            <a:avLst/>
            <a:gdLst/>
            <a:ahLst/>
            <a:cxnLst/>
            <a:rect l="l" t="t" r="r" b="b"/>
            <a:pathLst>
              <a:path w="25400" h="7560945">
                <a:moveTo>
                  <a:pt x="0" y="7560561"/>
                </a:moveTo>
                <a:lnTo>
                  <a:pt x="25400" y="7560561"/>
                </a:lnTo>
                <a:lnTo>
                  <a:pt x="25400" y="0"/>
                </a:lnTo>
                <a:lnTo>
                  <a:pt x="0" y="0"/>
                </a:lnTo>
                <a:lnTo>
                  <a:pt x="0" y="7560561"/>
                </a:lnTo>
                <a:close/>
              </a:path>
            </a:pathLst>
          </a:custGeom>
          <a:solidFill>
            <a:srgbClr val="D6D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7894" y="698246"/>
            <a:ext cx="376936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365F9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2184" y="1213612"/>
            <a:ext cx="4942331" cy="2781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7878" y="7033450"/>
            <a:ext cx="171094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7335" y="7033450"/>
            <a:ext cx="122974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9624" y="7033450"/>
            <a:ext cx="122974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uxilio.caixa.gov.br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7675" y="2105025"/>
            <a:ext cx="3974023" cy="6394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388745" marR="5080" indent="-1376680">
              <a:lnSpc>
                <a:spcPct val="101499"/>
              </a:lnSpc>
              <a:spcBef>
                <a:spcPts val="60"/>
              </a:spcBef>
            </a:pPr>
            <a:r>
              <a:rPr b="1" spc="-10" dirty="0">
                <a:solidFill>
                  <a:srgbClr val="000000"/>
                </a:solidFill>
                <a:latin typeface="Calibri"/>
                <a:cs typeface="Calibri"/>
              </a:rPr>
              <a:t>DIREITOS </a:t>
            </a:r>
            <a:r>
              <a:rPr b="1" spc="-5" dirty="0">
                <a:solidFill>
                  <a:srgbClr val="000000"/>
                </a:solidFill>
                <a:latin typeface="Calibri"/>
                <a:cs typeface="Calibri"/>
              </a:rPr>
              <a:t>EM TEMPO DE PANDEMIA  COVID/19</a:t>
            </a:r>
          </a:p>
        </p:txBody>
      </p:sp>
      <p:sp>
        <p:nvSpPr>
          <p:cNvPr id="3" name="object 3"/>
          <p:cNvSpPr/>
          <p:nvPr/>
        </p:nvSpPr>
        <p:spPr>
          <a:xfrm>
            <a:off x="447675" y="3348101"/>
            <a:ext cx="4003040" cy="971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Grupo 3"/>
          <p:cNvGrpSpPr/>
          <p:nvPr/>
        </p:nvGrpSpPr>
        <p:grpSpPr>
          <a:xfrm>
            <a:off x="3115641" y="6827119"/>
            <a:ext cx="1731644" cy="589279"/>
            <a:chOff x="1529715" y="6342379"/>
            <a:chExt cx="3332479" cy="1000125"/>
          </a:xfrm>
        </p:grpSpPr>
        <p:sp>
          <p:nvSpPr>
            <p:cNvPr id="5" name="object 2"/>
            <p:cNvSpPr/>
            <p:nvPr/>
          </p:nvSpPr>
          <p:spPr>
            <a:xfrm>
              <a:off x="1529715" y="6342379"/>
              <a:ext cx="1757680" cy="1000125"/>
            </a:xfrm>
            <a:custGeom>
              <a:avLst/>
              <a:gdLst/>
              <a:ahLst/>
              <a:cxnLst/>
              <a:rect l="l" t="t" r="r" b="b"/>
              <a:pathLst>
                <a:path w="1757680" h="1000125">
                  <a:moveTo>
                    <a:pt x="984384" y="594995"/>
                  </a:moveTo>
                  <a:lnTo>
                    <a:pt x="703833" y="594995"/>
                  </a:lnTo>
                  <a:lnTo>
                    <a:pt x="729741" y="655320"/>
                  </a:lnTo>
                  <a:lnTo>
                    <a:pt x="746886" y="710564"/>
                  </a:lnTo>
                  <a:lnTo>
                    <a:pt x="756157" y="761364"/>
                  </a:lnTo>
                  <a:lnTo>
                    <a:pt x="756792" y="809625"/>
                  </a:lnTo>
                  <a:lnTo>
                    <a:pt x="748157" y="854710"/>
                  </a:lnTo>
                  <a:lnTo>
                    <a:pt x="730885" y="897889"/>
                  </a:lnTo>
                  <a:lnTo>
                    <a:pt x="723519" y="918845"/>
                  </a:lnTo>
                  <a:lnTo>
                    <a:pt x="726058" y="978535"/>
                  </a:lnTo>
                  <a:lnTo>
                    <a:pt x="794257" y="997585"/>
                  </a:lnTo>
                  <a:lnTo>
                    <a:pt x="844169" y="1000125"/>
                  </a:lnTo>
                  <a:lnTo>
                    <a:pt x="893952" y="1000125"/>
                  </a:lnTo>
                  <a:lnTo>
                    <a:pt x="943228" y="996950"/>
                  </a:lnTo>
                  <a:lnTo>
                    <a:pt x="984376" y="977900"/>
                  </a:lnTo>
                  <a:lnTo>
                    <a:pt x="1004696" y="927735"/>
                  </a:lnTo>
                  <a:lnTo>
                    <a:pt x="1000344" y="853439"/>
                  </a:lnTo>
                  <a:lnTo>
                    <a:pt x="996695" y="785495"/>
                  </a:lnTo>
                  <a:lnTo>
                    <a:pt x="993013" y="721995"/>
                  </a:lnTo>
                  <a:lnTo>
                    <a:pt x="989330" y="664845"/>
                  </a:lnTo>
                  <a:lnTo>
                    <a:pt x="985646" y="613410"/>
                  </a:lnTo>
                  <a:lnTo>
                    <a:pt x="984384" y="594995"/>
                  </a:lnTo>
                  <a:close/>
                </a:path>
                <a:path w="1757680" h="1000125">
                  <a:moveTo>
                    <a:pt x="1393570" y="260350"/>
                  </a:moveTo>
                  <a:lnTo>
                    <a:pt x="1331976" y="265430"/>
                  </a:lnTo>
                  <a:lnTo>
                    <a:pt x="1272413" y="282575"/>
                  </a:lnTo>
                  <a:lnTo>
                    <a:pt x="1215770" y="312420"/>
                  </a:lnTo>
                  <a:lnTo>
                    <a:pt x="1163446" y="354964"/>
                  </a:lnTo>
                  <a:lnTo>
                    <a:pt x="1117345" y="411480"/>
                  </a:lnTo>
                  <a:lnTo>
                    <a:pt x="1097026" y="445135"/>
                  </a:lnTo>
                  <a:lnTo>
                    <a:pt x="1079119" y="481964"/>
                  </a:lnTo>
                  <a:lnTo>
                    <a:pt x="1063117" y="522605"/>
                  </a:lnTo>
                  <a:lnTo>
                    <a:pt x="1050289" y="567689"/>
                  </a:lnTo>
                  <a:lnTo>
                    <a:pt x="1047275" y="615314"/>
                  </a:lnTo>
                  <a:lnTo>
                    <a:pt x="1047166" y="619760"/>
                  </a:lnTo>
                  <a:lnTo>
                    <a:pt x="1048384" y="664845"/>
                  </a:lnTo>
                  <a:lnTo>
                    <a:pt x="1055115" y="708660"/>
                  </a:lnTo>
                  <a:lnTo>
                    <a:pt x="1065657" y="749935"/>
                  </a:lnTo>
                  <a:lnTo>
                    <a:pt x="1080389" y="787400"/>
                  </a:lnTo>
                  <a:lnTo>
                    <a:pt x="1098295" y="821689"/>
                  </a:lnTo>
                  <a:lnTo>
                    <a:pt x="1119758" y="853439"/>
                  </a:lnTo>
                  <a:lnTo>
                    <a:pt x="1172083" y="906780"/>
                  </a:lnTo>
                  <a:lnTo>
                    <a:pt x="1233551" y="948055"/>
                  </a:lnTo>
                  <a:lnTo>
                    <a:pt x="1301877" y="977264"/>
                  </a:lnTo>
                  <a:lnTo>
                    <a:pt x="1374520" y="993775"/>
                  </a:lnTo>
                  <a:lnTo>
                    <a:pt x="1448943" y="997585"/>
                  </a:lnTo>
                  <a:lnTo>
                    <a:pt x="1486408" y="995045"/>
                  </a:lnTo>
                  <a:lnTo>
                    <a:pt x="1559052" y="981075"/>
                  </a:lnTo>
                  <a:lnTo>
                    <a:pt x="1628013" y="954405"/>
                  </a:lnTo>
                  <a:lnTo>
                    <a:pt x="1689481" y="915670"/>
                  </a:lnTo>
                  <a:lnTo>
                    <a:pt x="1727708" y="880110"/>
                  </a:lnTo>
                  <a:lnTo>
                    <a:pt x="1745488" y="843280"/>
                  </a:lnTo>
                  <a:lnTo>
                    <a:pt x="1752853" y="816610"/>
                  </a:lnTo>
                  <a:lnTo>
                    <a:pt x="1460627" y="816610"/>
                  </a:lnTo>
                  <a:lnTo>
                    <a:pt x="1413890" y="814070"/>
                  </a:lnTo>
                  <a:lnTo>
                    <a:pt x="1371981" y="808989"/>
                  </a:lnTo>
                  <a:lnTo>
                    <a:pt x="1303146" y="786764"/>
                  </a:lnTo>
                  <a:lnTo>
                    <a:pt x="1256919" y="744220"/>
                  </a:lnTo>
                  <a:lnTo>
                    <a:pt x="1243457" y="713739"/>
                  </a:lnTo>
                  <a:lnTo>
                    <a:pt x="1754124" y="713739"/>
                  </a:lnTo>
                  <a:lnTo>
                    <a:pt x="1757171" y="671195"/>
                  </a:lnTo>
                  <a:lnTo>
                    <a:pt x="1755902" y="629920"/>
                  </a:lnTo>
                  <a:lnTo>
                    <a:pt x="1751583" y="591185"/>
                  </a:lnTo>
                  <a:lnTo>
                    <a:pt x="1744852" y="553720"/>
                  </a:lnTo>
                  <a:lnTo>
                    <a:pt x="1739392" y="534670"/>
                  </a:lnTo>
                  <a:lnTo>
                    <a:pt x="1581150" y="534670"/>
                  </a:lnTo>
                  <a:lnTo>
                    <a:pt x="1229868" y="531495"/>
                  </a:lnTo>
                  <a:lnTo>
                    <a:pt x="1249552" y="494030"/>
                  </a:lnTo>
                  <a:lnTo>
                    <a:pt x="1275461" y="463550"/>
                  </a:lnTo>
                  <a:lnTo>
                    <a:pt x="1337564" y="421639"/>
                  </a:lnTo>
                  <a:lnTo>
                    <a:pt x="1407668" y="407035"/>
                  </a:lnTo>
                  <a:lnTo>
                    <a:pt x="1581150" y="407035"/>
                  </a:lnTo>
                  <a:lnTo>
                    <a:pt x="1581150" y="318770"/>
                  </a:lnTo>
                  <a:lnTo>
                    <a:pt x="1543050" y="297180"/>
                  </a:lnTo>
                  <a:lnTo>
                    <a:pt x="1484630" y="274320"/>
                  </a:lnTo>
                  <a:lnTo>
                    <a:pt x="1424305" y="262255"/>
                  </a:lnTo>
                  <a:lnTo>
                    <a:pt x="1393570" y="260350"/>
                  </a:lnTo>
                  <a:close/>
                </a:path>
                <a:path w="1757680" h="1000125">
                  <a:moveTo>
                    <a:pt x="0" y="212725"/>
                  </a:moveTo>
                  <a:lnTo>
                    <a:pt x="7378" y="253364"/>
                  </a:lnTo>
                  <a:lnTo>
                    <a:pt x="18453" y="294005"/>
                  </a:lnTo>
                  <a:lnTo>
                    <a:pt x="34455" y="333375"/>
                  </a:lnTo>
                  <a:lnTo>
                    <a:pt x="55981" y="371475"/>
                  </a:lnTo>
                  <a:lnTo>
                    <a:pt x="83680" y="408939"/>
                  </a:lnTo>
                  <a:lnTo>
                    <a:pt x="118744" y="445135"/>
                  </a:lnTo>
                  <a:lnTo>
                    <a:pt x="161810" y="480060"/>
                  </a:lnTo>
                  <a:lnTo>
                    <a:pt x="141503" y="604520"/>
                  </a:lnTo>
                  <a:lnTo>
                    <a:pt x="132283" y="662305"/>
                  </a:lnTo>
                  <a:lnTo>
                    <a:pt x="124891" y="716280"/>
                  </a:lnTo>
                  <a:lnTo>
                    <a:pt x="118744" y="767080"/>
                  </a:lnTo>
                  <a:lnTo>
                    <a:pt x="114439" y="814070"/>
                  </a:lnTo>
                  <a:lnTo>
                    <a:pt x="111366" y="857250"/>
                  </a:lnTo>
                  <a:lnTo>
                    <a:pt x="110743" y="892175"/>
                  </a:lnTo>
                  <a:lnTo>
                    <a:pt x="111366" y="897889"/>
                  </a:lnTo>
                  <a:lnTo>
                    <a:pt x="112585" y="930910"/>
                  </a:lnTo>
                  <a:lnTo>
                    <a:pt x="116903" y="960755"/>
                  </a:lnTo>
                  <a:lnTo>
                    <a:pt x="130428" y="974725"/>
                  </a:lnTo>
                  <a:lnTo>
                    <a:pt x="155041" y="983614"/>
                  </a:lnTo>
                  <a:lnTo>
                    <a:pt x="190728" y="988060"/>
                  </a:lnTo>
                  <a:lnTo>
                    <a:pt x="236867" y="988060"/>
                  </a:lnTo>
                  <a:lnTo>
                    <a:pt x="284860" y="982980"/>
                  </a:lnTo>
                  <a:lnTo>
                    <a:pt x="319938" y="965200"/>
                  </a:lnTo>
                  <a:lnTo>
                    <a:pt x="342087" y="935355"/>
                  </a:lnTo>
                  <a:lnTo>
                    <a:pt x="348233" y="892175"/>
                  </a:lnTo>
                  <a:lnTo>
                    <a:pt x="337781" y="835660"/>
                  </a:lnTo>
                  <a:lnTo>
                    <a:pt x="332244" y="815339"/>
                  </a:lnTo>
                  <a:lnTo>
                    <a:pt x="329158" y="798830"/>
                  </a:lnTo>
                  <a:lnTo>
                    <a:pt x="327317" y="787400"/>
                  </a:lnTo>
                  <a:lnTo>
                    <a:pt x="326707" y="781685"/>
                  </a:lnTo>
                  <a:lnTo>
                    <a:pt x="328548" y="732155"/>
                  </a:lnTo>
                  <a:lnTo>
                    <a:pt x="340855" y="687070"/>
                  </a:lnTo>
                  <a:lnTo>
                    <a:pt x="360540" y="643889"/>
                  </a:lnTo>
                  <a:lnTo>
                    <a:pt x="385762" y="598170"/>
                  </a:lnTo>
                  <a:lnTo>
                    <a:pt x="689736" y="598170"/>
                  </a:lnTo>
                  <a:lnTo>
                    <a:pt x="703833" y="594995"/>
                  </a:lnTo>
                  <a:lnTo>
                    <a:pt x="984384" y="594995"/>
                  </a:lnTo>
                  <a:lnTo>
                    <a:pt x="982599" y="568960"/>
                  </a:lnTo>
                  <a:lnTo>
                    <a:pt x="978915" y="530860"/>
                  </a:lnTo>
                  <a:lnTo>
                    <a:pt x="975740" y="499745"/>
                  </a:lnTo>
                  <a:lnTo>
                    <a:pt x="972693" y="476250"/>
                  </a:lnTo>
                  <a:lnTo>
                    <a:pt x="1003426" y="431800"/>
                  </a:lnTo>
                  <a:lnTo>
                    <a:pt x="1031113" y="391160"/>
                  </a:lnTo>
                  <a:lnTo>
                    <a:pt x="1037970" y="381635"/>
                  </a:lnTo>
                  <a:lnTo>
                    <a:pt x="524256" y="381635"/>
                  </a:lnTo>
                  <a:lnTo>
                    <a:pt x="480567" y="381000"/>
                  </a:lnTo>
                  <a:lnTo>
                    <a:pt x="436829" y="377825"/>
                  </a:lnTo>
                  <a:lnTo>
                    <a:pt x="393153" y="372745"/>
                  </a:lnTo>
                  <a:lnTo>
                    <a:pt x="349465" y="364489"/>
                  </a:lnTo>
                  <a:lnTo>
                    <a:pt x="305777" y="354330"/>
                  </a:lnTo>
                  <a:lnTo>
                    <a:pt x="262102" y="341630"/>
                  </a:lnTo>
                  <a:lnTo>
                    <a:pt x="218414" y="326389"/>
                  </a:lnTo>
                  <a:lnTo>
                    <a:pt x="174726" y="308610"/>
                  </a:lnTo>
                  <a:lnTo>
                    <a:pt x="131051" y="288289"/>
                  </a:lnTo>
                  <a:lnTo>
                    <a:pt x="87363" y="265430"/>
                  </a:lnTo>
                  <a:lnTo>
                    <a:pt x="43687" y="240664"/>
                  </a:lnTo>
                  <a:lnTo>
                    <a:pt x="0" y="212725"/>
                  </a:lnTo>
                  <a:close/>
                </a:path>
                <a:path w="1757680" h="1000125">
                  <a:moveTo>
                    <a:pt x="1754124" y="811530"/>
                  </a:moveTo>
                  <a:lnTo>
                    <a:pt x="1688211" y="812164"/>
                  </a:lnTo>
                  <a:lnTo>
                    <a:pt x="1511681" y="816610"/>
                  </a:lnTo>
                  <a:lnTo>
                    <a:pt x="1752853" y="816610"/>
                  </a:lnTo>
                  <a:lnTo>
                    <a:pt x="1754124" y="811530"/>
                  </a:lnTo>
                  <a:close/>
                </a:path>
                <a:path w="1757680" h="1000125">
                  <a:moveTo>
                    <a:pt x="689736" y="598170"/>
                  </a:moveTo>
                  <a:lnTo>
                    <a:pt x="385762" y="598170"/>
                  </a:lnTo>
                  <a:lnTo>
                    <a:pt x="425754" y="608964"/>
                  </a:lnTo>
                  <a:lnTo>
                    <a:pt x="467613" y="615950"/>
                  </a:lnTo>
                  <a:lnTo>
                    <a:pt x="510666" y="619760"/>
                  </a:lnTo>
                  <a:lnTo>
                    <a:pt x="556132" y="619760"/>
                  </a:lnTo>
                  <a:lnTo>
                    <a:pt x="603504" y="615314"/>
                  </a:lnTo>
                  <a:lnTo>
                    <a:pt x="652779" y="607060"/>
                  </a:lnTo>
                  <a:lnTo>
                    <a:pt x="689736" y="598170"/>
                  </a:lnTo>
                  <a:close/>
                </a:path>
                <a:path w="1757680" h="1000125">
                  <a:moveTo>
                    <a:pt x="1581150" y="407035"/>
                  </a:moveTo>
                  <a:lnTo>
                    <a:pt x="1407668" y="407035"/>
                  </a:lnTo>
                  <a:lnTo>
                    <a:pt x="1443355" y="410210"/>
                  </a:lnTo>
                  <a:lnTo>
                    <a:pt x="1477264" y="420370"/>
                  </a:lnTo>
                  <a:lnTo>
                    <a:pt x="1509268" y="438150"/>
                  </a:lnTo>
                  <a:lnTo>
                    <a:pt x="1538096" y="462914"/>
                  </a:lnTo>
                  <a:lnTo>
                    <a:pt x="1562100" y="495300"/>
                  </a:lnTo>
                  <a:lnTo>
                    <a:pt x="1581150" y="534670"/>
                  </a:lnTo>
                  <a:lnTo>
                    <a:pt x="1581150" y="407035"/>
                  </a:lnTo>
                  <a:close/>
                </a:path>
                <a:path w="1757680" h="1000125">
                  <a:moveTo>
                    <a:pt x="1581150" y="318770"/>
                  </a:moveTo>
                  <a:lnTo>
                    <a:pt x="1581150" y="534670"/>
                  </a:lnTo>
                  <a:lnTo>
                    <a:pt x="1739392" y="534670"/>
                  </a:lnTo>
                  <a:lnTo>
                    <a:pt x="1721484" y="485139"/>
                  </a:lnTo>
                  <a:lnTo>
                    <a:pt x="1688211" y="424814"/>
                  </a:lnTo>
                  <a:lnTo>
                    <a:pt x="1646427" y="372745"/>
                  </a:lnTo>
                  <a:lnTo>
                    <a:pt x="1597152" y="330200"/>
                  </a:lnTo>
                  <a:lnTo>
                    <a:pt x="1581150" y="318770"/>
                  </a:lnTo>
                  <a:close/>
                </a:path>
                <a:path w="1757680" h="1000125">
                  <a:moveTo>
                    <a:pt x="1132077" y="129539"/>
                  </a:moveTo>
                  <a:lnTo>
                    <a:pt x="1117981" y="133350"/>
                  </a:lnTo>
                  <a:lnTo>
                    <a:pt x="1076706" y="167005"/>
                  </a:lnTo>
                  <a:lnTo>
                    <a:pt x="1035431" y="198120"/>
                  </a:lnTo>
                  <a:lnTo>
                    <a:pt x="993647" y="226695"/>
                  </a:lnTo>
                  <a:lnTo>
                    <a:pt x="951864" y="252730"/>
                  </a:lnTo>
                  <a:lnTo>
                    <a:pt x="909955" y="276225"/>
                  </a:lnTo>
                  <a:lnTo>
                    <a:pt x="868171" y="297814"/>
                  </a:lnTo>
                  <a:lnTo>
                    <a:pt x="825626" y="316864"/>
                  </a:lnTo>
                  <a:lnTo>
                    <a:pt x="782573" y="333375"/>
                  </a:lnTo>
                  <a:lnTo>
                    <a:pt x="740156" y="347345"/>
                  </a:lnTo>
                  <a:lnTo>
                    <a:pt x="697103" y="359410"/>
                  </a:lnTo>
                  <a:lnTo>
                    <a:pt x="654050" y="368300"/>
                  </a:lnTo>
                  <a:lnTo>
                    <a:pt x="610997" y="375285"/>
                  </a:lnTo>
                  <a:lnTo>
                    <a:pt x="567308" y="379730"/>
                  </a:lnTo>
                  <a:lnTo>
                    <a:pt x="524256" y="381635"/>
                  </a:lnTo>
                  <a:lnTo>
                    <a:pt x="1037970" y="381635"/>
                  </a:lnTo>
                  <a:lnTo>
                    <a:pt x="1079119" y="317500"/>
                  </a:lnTo>
                  <a:lnTo>
                    <a:pt x="1098803" y="280035"/>
                  </a:lnTo>
                  <a:lnTo>
                    <a:pt x="1116711" y="240030"/>
                  </a:lnTo>
                  <a:lnTo>
                    <a:pt x="1132077" y="195580"/>
                  </a:lnTo>
                  <a:lnTo>
                    <a:pt x="1145667" y="145414"/>
                  </a:lnTo>
                  <a:lnTo>
                    <a:pt x="1144396" y="140970"/>
                  </a:lnTo>
                  <a:lnTo>
                    <a:pt x="1140078" y="133985"/>
                  </a:lnTo>
                  <a:lnTo>
                    <a:pt x="1132077" y="129539"/>
                  </a:lnTo>
                  <a:close/>
                </a:path>
                <a:path w="1757680" h="1000125">
                  <a:moveTo>
                    <a:pt x="350697" y="17780"/>
                  </a:moveTo>
                  <a:lnTo>
                    <a:pt x="281787" y="38100"/>
                  </a:lnTo>
                  <a:lnTo>
                    <a:pt x="254711" y="69214"/>
                  </a:lnTo>
                  <a:lnTo>
                    <a:pt x="235026" y="111760"/>
                  </a:lnTo>
                  <a:lnTo>
                    <a:pt x="224574" y="162560"/>
                  </a:lnTo>
                  <a:lnTo>
                    <a:pt x="225793" y="215264"/>
                  </a:lnTo>
                  <a:lnTo>
                    <a:pt x="237489" y="262889"/>
                  </a:lnTo>
                  <a:lnTo>
                    <a:pt x="258406" y="302895"/>
                  </a:lnTo>
                  <a:lnTo>
                    <a:pt x="287324" y="331470"/>
                  </a:lnTo>
                  <a:lnTo>
                    <a:pt x="321779" y="345439"/>
                  </a:lnTo>
                  <a:lnTo>
                    <a:pt x="358076" y="343535"/>
                  </a:lnTo>
                  <a:lnTo>
                    <a:pt x="390690" y="325120"/>
                  </a:lnTo>
                  <a:lnTo>
                    <a:pt x="417753" y="294005"/>
                  </a:lnTo>
                  <a:lnTo>
                    <a:pt x="438061" y="251460"/>
                  </a:lnTo>
                  <a:lnTo>
                    <a:pt x="447903" y="200660"/>
                  </a:lnTo>
                  <a:lnTo>
                    <a:pt x="447294" y="147955"/>
                  </a:lnTo>
                  <a:lnTo>
                    <a:pt x="434987" y="100330"/>
                  </a:lnTo>
                  <a:lnTo>
                    <a:pt x="414070" y="60325"/>
                  </a:lnTo>
                  <a:lnTo>
                    <a:pt x="385762" y="31750"/>
                  </a:lnTo>
                  <a:lnTo>
                    <a:pt x="350697" y="17780"/>
                  </a:lnTo>
                  <a:close/>
                </a:path>
                <a:path w="1757680" h="1000125">
                  <a:moveTo>
                    <a:pt x="796163" y="0"/>
                  </a:moveTo>
                  <a:lnTo>
                    <a:pt x="757935" y="5080"/>
                  </a:lnTo>
                  <a:lnTo>
                    <a:pt x="724788" y="24764"/>
                  </a:lnTo>
                  <a:lnTo>
                    <a:pt x="698372" y="55245"/>
                  </a:lnTo>
                  <a:lnTo>
                    <a:pt x="680466" y="95250"/>
                  </a:lnTo>
                  <a:lnTo>
                    <a:pt x="673735" y="141605"/>
                  </a:lnTo>
                  <a:lnTo>
                    <a:pt x="679195" y="189230"/>
                  </a:lnTo>
                  <a:lnTo>
                    <a:pt x="695197" y="231139"/>
                  </a:lnTo>
                  <a:lnTo>
                    <a:pt x="721106" y="264795"/>
                  </a:lnTo>
                  <a:lnTo>
                    <a:pt x="753744" y="288289"/>
                  </a:lnTo>
                  <a:lnTo>
                    <a:pt x="791210" y="297814"/>
                  </a:lnTo>
                  <a:lnTo>
                    <a:pt x="829309" y="292735"/>
                  </a:lnTo>
                  <a:lnTo>
                    <a:pt x="862583" y="273685"/>
                  </a:lnTo>
                  <a:lnTo>
                    <a:pt x="889634" y="243205"/>
                  </a:lnTo>
                  <a:lnTo>
                    <a:pt x="906907" y="203200"/>
                  </a:lnTo>
                  <a:lnTo>
                    <a:pt x="914272" y="156210"/>
                  </a:lnTo>
                  <a:lnTo>
                    <a:pt x="908684" y="109220"/>
                  </a:lnTo>
                  <a:lnTo>
                    <a:pt x="892175" y="66675"/>
                  </a:lnTo>
                  <a:lnTo>
                    <a:pt x="866901" y="33020"/>
                  </a:lnTo>
                  <a:lnTo>
                    <a:pt x="834263" y="10160"/>
                  </a:lnTo>
                  <a:lnTo>
                    <a:pt x="796163" y="0"/>
                  </a:lnTo>
                  <a:close/>
                </a:path>
              </a:pathLst>
            </a:custGeom>
            <a:solidFill>
              <a:srgbClr val="0094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3"/>
            <p:cNvSpPr/>
            <p:nvPr/>
          </p:nvSpPr>
          <p:spPr>
            <a:xfrm>
              <a:off x="3328161" y="6600825"/>
              <a:ext cx="715010" cy="734060"/>
            </a:xfrm>
            <a:custGeom>
              <a:avLst/>
              <a:gdLst/>
              <a:ahLst/>
              <a:cxnLst/>
              <a:rect l="l" t="t" r="r" b="b"/>
              <a:pathLst>
                <a:path w="715010" h="734060">
                  <a:moveTo>
                    <a:pt x="372237" y="0"/>
                  </a:moveTo>
                  <a:lnTo>
                    <a:pt x="333375" y="635"/>
                  </a:lnTo>
                  <a:lnTo>
                    <a:pt x="295275" y="6350"/>
                  </a:lnTo>
                  <a:lnTo>
                    <a:pt x="224536" y="27304"/>
                  </a:lnTo>
                  <a:lnTo>
                    <a:pt x="162941" y="60325"/>
                  </a:lnTo>
                  <a:lnTo>
                    <a:pt x="109474" y="103504"/>
                  </a:lnTo>
                  <a:lnTo>
                    <a:pt x="66421" y="154939"/>
                  </a:lnTo>
                  <a:lnTo>
                    <a:pt x="33147" y="213360"/>
                  </a:lnTo>
                  <a:lnTo>
                    <a:pt x="11049" y="276225"/>
                  </a:lnTo>
                  <a:lnTo>
                    <a:pt x="508" y="341629"/>
                  </a:lnTo>
                  <a:lnTo>
                    <a:pt x="0" y="375285"/>
                  </a:lnTo>
                  <a:lnTo>
                    <a:pt x="2412" y="408939"/>
                  </a:lnTo>
                  <a:lnTo>
                    <a:pt x="17145" y="474979"/>
                  </a:lnTo>
                  <a:lnTo>
                    <a:pt x="44831" y="539114"/>
                  </a:lnTo>
                  <a:lnTo>
                    <a:pt x="87375" y="598804"/>
                  </a:lnTo>
                  <a:lnTo>
                    <a:pt x="144525" y="652144"/>
                  </a:lnTo>
                  <a:lnTo>
                    <a:pt x="178435" y="676275"/>
                  </a:lnTo>
                  <a:lnTo>
                    <a:pt x="216535" y="697864"/>
                  </a:lnTo>
                  <a:lnTo>
                    <a:pt x="258953" y="717550"/>
                  </a:lnTo>
                  <a:lnTo>
                    <a:pt x="305181" y="734060"/>
                  </a:lnTo>
                  <a:lnTo>
                    <a:pt x="714883" y="734060"/>
                  </a:lnTo>
                  <a:lnTo>
                    <a:pt x="714248" y="555625"/>
                  </a:lnTo>
                  <a:lnTo>
                    <a:pt x="327914" y="555625"/>
                  </a:lnTo>
                  <a:lnTo>
                    <a:pt x="282321" y="542289"/>
                  </a:lnTo>
                  <a:lnTo>
                    <a:pt x="245999" y="520064"/>
                  </a:lnTo>
                  <a:lnTo>
                    <a:pt x="217805" y="490219"/>
                  </a:lnTo>
                  <a:lnTo>
                    <a:pt x="198120" y="454660"/>
                  </a:lnTo>
                  <a:lnTo>
                    <a:pt x="186436" y="415289"/>
                  </a:lnTo>
                  <a:lnTo>
                    <a:pt x="182625" y="372744"/>
                  </a:lnTo>
                  <a:lnTo>
                    <a:pt x="185800" y="328929"/>
                  </a:lnTo>
                  <a:lnTo>
                    <a:pt x="212217" y="267969"/>
                  </a:lnTo>
                  <a:lnTo>
                    <a:pt x="257175" y="217169"/>
                  </a:lnTo>
                  <a:lnTo>
                    <a:pt x="297180" y="196214"/>
                  </a:lnTo>
                  <a:lnTo>
                    <a:pt x="338963" y="184785"/>
                  </a:lnTo>
                  <a:lnTo>
                    <a:pt x="380238" y="184150"/>
                  </a:lnTo>
                  <a:lnTo>
                    <a:pt x="662559" y="184150"/>
                  </a:lnTo>
                  <a:lnTo>
                    <a:pt x="657606" y="175260"/>
                  </a:lnTo>
                  <a:lnTo>
                    <a:pt x="629920" y="136525"/>
                  </a:lnTo>
                  <a:lnTo>
                    <a:pt x="598551" y="102869"/>
                  </a:lnTo>
                  <a:lnTo>
                    <a:pt x="564769" y="73660"/>
                  </a:lnTo>
                  <a:lnTo>
                    <a:pt x="528447" y="48894"/>
                  </a:lnTo>
                  <a:lnTo>
                    <a:pt x="490347" y="29210"/>
                  </a:lnTo>
                  <a:lnTo>
                    <a:pt x="451612" y="14604"/>
                  </a:lnTo>
                  <a:lnTo>
                    <a:pt x="411606" y="4444"/>
                  </a:lnTo>
                  <a:lnTo>
                    <a:pt x="372237" y="0"/>
                  </a:lnTo>
                  <a:close/>
                </a:path>
                <a:path w="715010" h="734060">
                  <a:moveTo>
                    <a:pt x="662559" y="184150"/>
                  </a:moveTo>
                  <a:lnTo>
                    <a:pt x="380238" y="184150"/>
                  </a:lnTo>
                  <a:lnTo>
                    <a:pt x="420750" y="193039"/>
                  </a:lnTo>
                  <a:lnTo>
                    <a:pt x="457708" y="212089"/>
                  </a:lnTo>
                  <a:lnTo>
                    <a:pt x="490981" y="241300"/>
                  </a:lnTo>
                  <a:lnTo>
                    <a:pt x="518668" y="280669"/>
                  </a:lnTo>
                  <a:lnTo>
                    <a:pt x="539496" y="330200"/>
                  </a:lnTo>
                  <a:lnTo>
                    <a:pt x="537718" y="547369"/>
                  </a:lnTo>
                  <a:lnTo>
                    <a:pt x="327914" y="555625"/>
                  </a:lnTo>
                  <a:lnTo>
                    <a:pt x="714248" y="555625"/>
                  </a:lnTo>
                  <a:lnTo>
                    <a:pt x="713613" y="314960"/>
                  </a:lnTo>
                  <a:lnTo>
                    <a:pt x="700151" y="264160"/>
                  </a:lnTo>
                  <a:lnTo>
                    <a:pt x="681101" y="217804"/>
                  </a:lnTo>
                  <a:lnTo>
                    <a:pt x="662559" y="184150"/>
                  </a:lnTo>
                  <a:close/>
                </a:path>
              </a:pathLst>
            </a:custGeom>
            <a:solidFill>
              <a:srgbClr val="D6D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4"/>
            <p:cNvSpPr/>
            <p:nvPr/>
          </p:nvSpPr>
          <p:spPr>
            <a:xfrm>
              <a:off x="4152264" y="6576695"/>
              <a:ext cx="709930" cy="734695"/>
            </a:xfrm>
            <a:custGeom>
              <a:avLst/>
              <a:gdLst/>
              <a:ahLst/>
              <a:cxnLst/>
              <a:rect l="l" t="t" r="r" b="b"/>
              <a:pathLst>
                <a:path w="709929" h="734695">
                  <a:moveTo>
                    <a:pt x="0" y="0"/>
                  </a:moveTo>
                  <a:lnTo>
                    <a:pt x="0" y="734695"/>
                  </a:lnTo>
                  <a:lnTo>
                    <a:pt x="546100" y="730885"/>
                  </a:lnTo>
                  <a:lnTo>
                    <a:pt x="591820" y="716915"/>
                  </a:lnTo>
                  <a:lnTo>
                    <a:pt x="630555" y="697230"/>
                  </a:lnTo>
                  <a:lnTo>
                    <a:pt x="662940" y="673100"/>
                  </a:lnTo>
                  <a:lnTo>
                    <a:pt x="688975" y="645160"/>
                  </a:lnTo>
                  <a:lnTo>
                    <a:pt x="709930" y="610870"/>
                  </a:lnTo>
                  <a:lnTo>
                    <a:pt x="709930" y="549910"/>
                  </a:lnTo>
                  <a:lnTo>
                    <a:pt x="517525" y="549910"/>
                  </a:lnTo>
                  <a:lnTo>
                    <a:pt x="182880" y="548640"/>
                  </a:lnTo>
                  <a:lnTo>
                    <a:pt x="184150" y="458470"/>
                  </a:lnTo>
                  <a:lnTo>
                    <a:pt x="709930" y="458470"/>
                  </a:lnTo>
                  <a:lnTo>
                    <a:pt x="709930" y="441325"/>
                  </a:lnTo>
                  <a:lnTo>
                    <a:pt x="676275" y="394335"/>
                  </a:lnTo>
                  <a:lnTo>
                    <a:pt x="615950" y="354330"/>
                  </a:lnTo>
                  <a:lnTo>
                    <a:pt x="577850" y="342900"/>
                  </a:lnTo>
                  <a:lnTo>
                    <a:pt x="605155" y="311150"/>
                  </a:lnTo>
                  <a:lnTo>
                    <a:pt x="623570" y="276225"/>
                  </a:lnTo>
                  <a:lnTo>
                    <a:pt x="624205" y="274955"/>
                  </a:lnTo>
                  <a:lnTo>
                    <a:pt x="182880" y="274955"/>
                  </a:lnTo>
                  <a:lnTo>
                    <a:pt x="182245" y="184150"/>
                  </a:lnTo>
                  <a:lnTo>
                    <a:pt x="422291" y="183470"/>
                  </a:lnTo>
                  <a:lnTo>
                    <a:pt x="421640" y="182880"/>
                  </a:lnTo>
                  <a:lnTo>
                    <a:pt x="631190" y="182880"/>
                  </a:lnTo>
                  <a:lnTo>
                    <a:pt x="613410" y="131445"/>
                  </a:lnTo>
                  <a:lnTo>
                    <a:pt x="591820" y="97790"/>
                  </a:lnTo>
                  <a:lnTo>
                    <a:pt x="563245" y="67310"/>
                  </a:lnTo>
                  <a:lnTo>
                    <a:pt x="527685" y="40640"/>
                  </a:lnTo>
                  <a:lnTo>
                    <a:pt x="486410" y="18415"/>
                  </a:lnTo>
                  <a:lnTo>
                    <a:pt x="438150" y="1905"/>
                  </a:lnTo>
                  <a:lnTo>
                    <a:pt x="0" y="0"/>
                  </a:lnTo>
                  <a:close/>
                </a:path>
                <a:path w="709929" h="734695">
                  <a:moveTo>
                    <a:pt x="709930" y="458470"/>
                  </a:moveTo>
                  <a:lnTo>
                    <a:pt x="516890" y="458470"/>
                  </a:lnTo>
                  <a:lnTo>
                    <a:pt x="544830" y="478790"/>
                  </a:lnTo>
                  <a:lnTo>
                    <a:pt x="553720" y="504190"/>
                  </a:lnTo>
                  <a:lnTo>
                    <a:pt x="544195" y="529590"/>
                  </a:lnTo>
                  <a:lnTo>
                    <a:pt x="517525" y="549910"/>
                  </a:lnTo>
                  <a:lnTo>
                    <a:pt x="709930" y="549910"/>
                  </a:lnTo>
                  <a:lnTo>
                    <a:pt x="709930" y="458470"/>
                  </a:lnTo>
                  <a:close/>
                </a:path>
                <a:path w="709929" h="734695">
                  <a:moveTo>
                    <a:pt x="631190" y="182880"/>
                  </a:moveTo>
                  <a:lnTo>
                    <a:pt x="422291" y="183470"/>
                  </a:lnTo>
                  <a:lnTo>
                    <a:pt x="448945" y="207645"/>
                  </a:lnTo>
                  <a:lnTo>
                    <a:pt x="457200" y="233045"/>
                  </a:lnTo>
                  <a:lnTo>
                    <a:pt x="446405" y="255905"/>
                  </a:lnTo>
                  <a:lnTo>
                    <a:pt x="419100" y="272415"/>
                  </a:lnTo>
                  <a:lnTo>
                    <a:pt x="182880" y="274955"/>
                  </a:lnTo>
                  <a:lnTo>
                    <a:pt x="624205" y="274955"/>
                  </a:lnTo>
                  <a:lnTo>
                    <a:pt x="633095" y="240030"/>
                  </a:lnTo>
                  <a:lnTo>
                    <a:pt x="634365" y="203200"/>
                  </a:lnTo>
                  <a:lnTo>
                    <a:pt x="631190" y="182880"/>
                  </a:lnTo>
                  <a:close/>
                </a:path>
              </a:pathLst>
            </a:custGeom>
            <a:solidFill>
              <a:srgbClr val="D6D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3"/>
          <p:cNvSpPr txBox="1"/>
          <p:nvPr/>
        </p:nvSpPr>
        <p:spPr>
          <a:xfrm>
            <a:off x="429216" y="4392295"/>
            <a:ext cx="4175760" cy="455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400" i="1" spc="-5" dirty="0">
                <a:latin typeface="Calibri"/>
                <a:cs typeface="Calibri"/>
              </a:rPr>
              <a:t>“A essência dos Direitos Humanos é o direito a</a:t>
            </a:r>
            <a:r>
              <a:rPr sz="1400" i="1" spc="1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ter</a:t>
            </a:r>
            <a:endParaRPr sz="1400" dirty="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30"/>
              </a:spcBef>
            </a:pPr>
            <a:r>
              <a:rPr sz="1400" i="1" spc="-5" dirty="0">
                <a:latin typeface="Calibri"/>
                <a:cs typeface="Calibri"/>
              </a:rPr>
              <a:t>direitos.” (HANNAH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ARENDT)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791" y="657225"/>
            <a:ext cx="209804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5" dirty="0"/>
              <a:t>MERENDA EM</a:t>
            </a:r>
            <a:r>
              <a:rPr sz="1800" b="1" spc="-45" dirty="0"/>
              <a:t> </a:t>
            </a:r>
            <a:r>
              <a:rPr sz="1800" b="1" spc="-5" dirty="0"/>
              <a:t>CASA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334" y="1227785"/>
            <a:ext cx="4547616" cy="10236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68275" algn="just">
              <a:lnSpc>
                <a:spcPct val="117000"/>
              </a:lnSpc>
              <a:spcBef>
                <a:spcPts val="95"/>
              </a:spcBef>
            </a:pPr>
            <a:r>
              <a:rPr sz="1400" spc="-5" dirty="0">
                <a:latin typeface="Calibri"/>
                <a:cs typeface="Calibri"/>
              </a:rPr>
              <a:t>É um </a:t>
            </a:r>
            <a:r>
              <a:rPr sz="1400" spc="5" dirty="0">
                <a:latin typeface="Calibri"/>
                <a:cs typeface="Calibri"/>
              </a:rPr>
              <a:t>programa </a:t>
            </a:r>
            <a:r>
              <a:rPr sz="1400" spc="-5" dirty="0">
                <a:latin typeface="Calibri"/>
                <a:cs typeface="Calibri"/>
              </a:rPr>
              <a:t>do </a:t>
            </a:r>
            <a:r>
              <a:rPr sz="1400" b="1" spc="-5" dirty="0">
                <a:latin typeface="Calibri"/>
                <a:cs typeface="Calibri"/>
              </a:rPr>
              <a:t>Governo do Estado de São Paulo </a:t>
            </a:r>
            <a:r>
              <a:rPr sz="1400" spc="-10" dirty="0">
                <a:latin typeface="Calibri"/>
                <a:cs typeface="Calibri"/>
              </a:rPr>
              <a:t>que  </a:t>
            </a:r>
            <a:r>
              <a:rPr sz="1400" spc="-5" dirty="0">
                <a:latin typeface="Calibri"/>
                <a:cs typeface="Calibri"/>
              </a:rPr>
              <a:t>vai pagar </a:t>
            </a:r>
            <a:r>
              <a:rPr sz="1400" b="1" spc="-5" dirty="0">
                <a:latin typeface="Calibri"/>
                <a:cs typeface="Calibri"/>
              </a:rPr>
              <a:t>R$ 55,00 </a:t>
            </a:r>
            <a:r>
              <a:rPr sz="1400" b="1" spc="-10" dirty="0">
                <a:latin typeface="Calibri"/>
                <a:cs typeface="Calibri"/>
              </a:rPr>
              <a:t>mensais </a:t>
            </a:r>
            <a:r>
              <a:rPr sz="1400" spc="-5" dirty="0">
                <a:latin typeface="Calibri"/>
                <a:cs typeface="Calibri"/>
              </a:rPr>
              <a:t>por aluno de </a:t>
            </a:r>
            <a:r>
              <a:rPr sz="1400" b="1" spc="-10" dirty="0">
                <a:latin typeface="Calibri"/>
                <a:cs typeface="Calibri"/>
              </a:rPr>
              <a:t>escolas </a:t>
            </a:r>
            <a:r>
              <a:rPr sz="1400" b="1" spc="-5" dirty="0">
                <a:latin typeface="Calibri"/>
                <a:cs typeface="Calibri"/>
              </a:rPr>
              <a:t>públicas  </a:t>
            </a:r>
            <a:r>
              <a:rPr sz="1400" b="1" spc="5" dirty="0">
                <a:latin typeface="Calibri"/>
                <a:cs typeface="Calibri"/>
              </a:rPr>
              <a:t>estaduais </a:t>
            </a:r>
            <a:r>
              <a:rPr sz="1400" spc="-5" dirty="0">
                <a:latin typeface="Calibri"/>
                <a:cs typeface="Calibri"/>
              </a:rPr>
              <a:t>para compra de </a:t>
            </a:r>
            <a:r>
              <a:rPr sz="1400" dirty="0">
                <a:latin typeface="Calibri"/>
                <a:cs typeface="Calibri"/>
              </a:rPr>
              <a:t>alimentos enquanto </a:t>
            </a:r>
            <a:r>
              <a:rPr sz="1400" spc="-5" dirty="0">
                <a:latin typeface="Calibri"/>
                <a:cs typeface="Calibri"/>
              </a:rPr>
              <a:t>estiverem  em suas casas </a:t>
            </a:r>
            <a:r>
              <a:rPr sz="1400" dirty="0">
                <a:latin typeface="Calibri"/>
                <a:cs typeface="Calibri"/>
              </a:rPr>
              <a:t>durante </a:t>
            </a:r>
            <a:r>
              <a:rPr sz="1400" spc="-5" dirty="0">
                <a:latin typeface="Calibri"/>
                <a:cs typeface="Calibri"/>
              </a:rPr>
              <a:t>o </a:t>
            </a:r>
            <a:r>
              <a:rPr sz="1400" dirty="0">
                <a:latin typeface="Calibri"/>
                <a:cs typeface="Calibri"/>
              </a:rPr>
              <a:t>período </a:t>
            </a:r>
            <a:r>
              <a:rPr sz="1400" spc="-5" dirty="0">
                <a:latin typeface="Calibri"/>
                <a:cs typeface="Calibri"/>
              </a:rPr>
              <a:t>de </a:t>
            </a:r>
            <a:r>
              <a:rPr sz="1400" dirty="0">
                <a:latin typeface="Calibri"/>
                <a:cs typeface="Calibri"/>
              </a:rPr>
              <a:t>suspensão </a:t>
            </a:r>
            <a:r>
              <a:rPr sz="1400" spc="-10" dirty="0">
                <a:latin typeface="Calibri"/>
                <a:cs typeface="Calibri"/>
              </a:rPr>
              <a:t>de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aulas.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2474" y="4086225"/>
            <a:ext cx="4554475" cy="28969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0" algn="just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Quem tem</a:t>
            </a:r>
            <a:r>
              <a:rPr sz="1400" b="1" spc="50" dirty="0">
                <a:solidFill>
                  <a:srgbClr val="233E5F"/>
                </a:solidFill>
                <a:latin typeface="Calibri"/>
                <a:cs typeface="Calibri"/>
              </a:rPr>
              <a:t> </a:t>
            </a:r>
            <a:r>
              <a:rPr sz="1400" b="1" spc="-5" dirty="0" err="1">
                <a:solidFill>
                  <a:srgbClr val="233E5F"/>
                </a:solidFill>
                <a:latin typeface="Calibri"/>
                <a:cs typeface="Calibri"/>
              </a:rPr>
              <a:t>direito</a:t>
            </a:r>
            <a:r>
              <a:rPr lang="pt-BR" sz="1400" b="1" spc="-5" dirty="0">
                <a:solidFill>
                  <a:srgbClr val="233E5F"/>
                </a:solidFill>
                <a:latin typeface="Calibri"/>
                <a:cs typeface="Calibri"/>
              </a:rPr>
              <a:t>?</a:t>
            </a:r>
          </a:p>
          <a:p>
            <a:pPr marL="19050" algn="just">
              <a:lnSpc>
                <a:spcPct val="100000"/>
              </a:lnSpc>
              <a:spcBef>
                <a:spcPts val="95"/>
              </a:spcBef>
            </a:pPr>
            <a:endParaRPr sz="1400" dirty="0">
              <a:latin typeface="Calibri"/>
              <a:cs typeface="Calibri"/>
            </a:endParaRPr>
          </a:p>
          <a:p>
            <a:pPr marL="6350" marR="6350" indent="174625" algn="just">
              <a:lnSpc>
                <a:spcPct val="101800"/>
              </a:lnSpc>
              <a:buSzPct val="85714"/>
              <a:buFont typeface="Wingdings"/>
              <a:buChar char=""/>
              <a:tabLst>
                <a:tab pos="191135" algn="l"/>
              </a:tabLst>
            </a:pPr>
            <a:r>
              <a:rPr sz="1400" spc="-5" dirty="0">
                <a:latin typeface="Calibri"/>
                <a:cs typeface="Calibri"/>
              </a:rPr>
              <a:t>Alunos de escolas </a:t>
            </a:r>
            <a:r>
              <a:rPr sz="1400" dirty="0">
                <a:latin typeface="Calibri"/>
                <a:cs typeface="Calibri"/>
              </a:rPr>
              <a:t>públicas estaduais, </a:t>
            </a:r>
            <a:r>
              <a:rPr sz="1400" spc="-5" dirty="0" err="1">
                <a:latin typeface="Calibri"/>
                <a:cs typeface="Calibri"/>
              </a:rPr>
              <a:t>cujas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5" dirty="0" err="1">
                <a:latin typeface="Calibri"/>
                <a:cs typeface="Calibri"/>
              </a:rPr>
              <a:t>família</a:t>
            </a:r>
            <a:r>
              <a:rPr lang="pt-BR" sz="1400" spc="-5" dirty="0">
                <a:latin typeface="Calibri"/>
                <a:cs typeface="Calibri"/>
              </a:rPr>
              <a:t>s</a:t>
            </a:r>
            <a:r>
              <a:rPr sz="1400" spc="-5" dirty="0">
                <a:latin typeface="Calibri"/>
                <a:cs typeface="Calibri"/>
              </a:rPr>
              <a:t> tem  renda mensal de até R$ 89,00 por </a:t>
            </a:r>
            <a:r>
              <a:rPr sz="1400" spc="-10" dirty="0">
                <a:latin typeface="Calibri"/>
                <a:cs typeface="Calibri"/>
              </a:rPr>
              <a:t>pessoa </a:t>
            </a:r>
            <a:r>
              <a:rPr sz="1400" spc="5" dirty="0">
                <a:latin typeface="Calibri"/>
                <a:cs typeface="Calibri"/>
              </a:rPr>
              <a:t>cadastradas </a:t>
            </a:r>
            <a:r>
              <a:rPr sz="1400" spc="-10" dirty="0">
                <a:latin typeface="Calibri"/>
                <a:cs typeface="Calibri"/>
              </a:rPr>
              <a:t>no  </a:t>
            </a:r>
            <a:r>
              <a:rPr sz="1400" spc="-5" dirty="0">
                <a:latin typeface="Calibri"/>
                <a:cs typeface="Calibri"/>
              </a:rPr>
              <a:t>CAD-ÚNICO;</a:t>
            </a:r>
            <a:endParaRPr sz="1400" dirty="0">
              <a:latin typeface="Calibri"/>
              <a:cs typeface="Calibri"/>
            </a:endParaRPr>
          </a:p>
          <a:p>
            <a:pPr marL="6350" marR="16510" indent="174625" algn="just">
              <a:lnSpc>
                <a:spcPct val="101699"/>
              </a:lnSpc>
              <a:spcBef>
                <a:spcPts val="65"/>
              </a:spcBef>
              <a:buSzPct val="85714"/>
              <a:buFont typeface="Wingdings"/>
              <a:buChar char=""/>
              <a:tabLst>
                <a:tab pos="191135" algn="l"/>
              </a:tabLst>
            </a:pPr>
            <a:r>
              <a:rPr sz="1400" spc="5" dirty="0">
                <a:latin typeface="Calibri"/>
                <a:cs typeface="Calibri"/>
              </a:rPr>
              <a:t>Famílias </a:t>
            </a:r>
            <a:r>
              <a:rPr sz="1400" dirty="0">
                <a:latin typeface="Calibri"/>
                <a:cs typeface="Calibri"/>
              </a:rPr>
              <a:t>beneficiárias do </a:t>
            </a:r>
            <a:r>
              <a:rPr sz="1400" spc="5" dirty="0">
                <a:latin typeface="Calibri"/>
                <a:cs typeface="Calibri"/>
              </a:rPr>
              <a:t>Programa </a:t>
            </a:r>
            <a:r>
              <a:rPr sz="1400" dirty="0">
                <a:latin typeface="Calibri"/>
                <a:cs typeface="Calibri"/>
              </a:rPr>
              <a:t>Bolsa Família com  </a:t>
            </a:r>
            <a:r>
              <a:rPr sz="1400" spc="5" dirty="0">
                <a:latin typeface="Calibri"/>
                <a:cs typeface="Calibri"/>
              </a:rPr>
              <a:t>alunos matriculados </a:t>
            </a:r>
            <a:r>
              <a:rPr sz="1400" dirty="0">
                <a:latin typeface="Calibri"/>
                <a:cs typeface="Calibri"/>
              </a:rPr>
              <a:t>na rede estadual de </a:t>
            </a:r>
            <a:r>
              <a:rPr sz="1400" spc="5" dirty="0">
                <a:latin typeface="Calibri"/>
                <a:cs typeface="Calibri"/>
              </a:rPr>
              <a:t>São </a:t>
            </a:r>
            <a:r>
              <a:rPr sz="1400" dirty="0">
                <a:latin typeface="Calibri"/>
                <a:cs typeface="Calibri"/>
              </a:rPr>
              <a:t>Paulo não  havendo </a:t>
            </a:r>
            <a:r>
              <a:rPr sz="1400" spc="5" dirty="0">
                <a:latin typeface="Calibri"/>
                <a:cs typeface="Calibri"/>
              </a:rPr>
              <a:t>limite </a:t>
            </a:r>
            <a:r>
              <a:rPr sz="1400" dirty="0">
                <a:latin typeface="Calibri"/>
                <a:cs typeface="Calibri"/>
              </a:rPr>
              <a:t>de benefícios por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família.</a:t>
            </a:r>
          </a:p>
          <a:p>
            <a:pPr marL="6350" marR="5080" indent="174625" algn="just">
              <a:lnSpc>
                <a:spcPct val="101800"/>
              </a:lnSpc>
              <a:buSzPct val="85714"/>
              <a:buFont typeface="Wingdings"/>
              <a:buChar char=""/>
              <a:tabLst>
                <a:tab pos="191135" algn="l"/>
              </a:tabLst>
            </a:pPr>
            <a:r>
              <a:rPr sz="1400" spc="-5" dirty="0">
                <a:latin typeface="Calibri"/>
                <a:cs typeface="Calibri"/>
              </a:rPr>
              <a:t>Alunos que estão cadastrados no CAD-ÚNICO</a:t>
            </a:r>
            <a:r>
              <a:rPr lang="pt-BR" sz="1400" spc="-5" dirty="0">
                <a:latin typeface="Calibri"/>
                <a:cs typeface="Calibri"/>
              </a:rPr>
              <a:t>,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como </a:t>
            </a:r>
            <a:r>
              <a:rPr sz="1400" spc="-5" dirty="0">
                <a:latin typeface="Calibri"/>
                <a:cs typeface="Calibri"/>
              </a:rPr>
              <a:t>em  situação de extrema pobreza e não recebem o Bolsa  Família</a:t>
            </a:r>
            <a:r>
              <a:rPr lang="pt-BR" sz="1400" spc="-5" dirty="0">
                <a:latin typeface="Calibri"/>
                <a:cs typeface="Calibri"/>
              </a:rPr>
              <a:t>,</a:t>
            </a:r>
            <a:r>
              <a:rPr sz="1400" spc="-5" dirty="0">
                <a:latin typeface="Calibri"/>
                <a:cs typeface="Calibri"/>
              </a:rPr>
              <a:t> receberão um valor complementar de R$ 55,00  com recursos da iniciativa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privada.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1805" y="2524125"/>
            <a:ext cx="3580765" cy="11728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2475" y="702056"/>
            <a:ext cx="4554476" cy="5651162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9050" algn="just">
              <a:lnSpc>
                <a:spcPct val="100000"/>
              </a:lnSpc>
            </a:pPr>
            <a:r>
              <a:rPr lang="pt-BR" sz="1400" b="1" spc="-5" dirty="0">
                <a:solidFill>
                  <a:srgbClr val="233E5F"/>
                </a:solidFill>
                <a:cs typeface="Calibri"/>
              </a:rPr>
              <a:t>Como se cadastrar:</a:t>
            </a:r>
          </a:p>
          <a:p>
            <a:pPr marL="19050" indent="161925" algn="just">
              <a:lnSpc>
                <a:spcPct val="100000"/>
              </a:lnSpc>
              <a:spcBef>
                <a:spcPts val="600"/>
              </a:spcBef>
              <a:buSzPct val="85714"/>
              <a:buFont typeface="Wingdings"/>
              <a:buChar char=""/>
              <a:tabLst>
                <a:tab pos="248285" algn="l"/>
              </a:tabLst>
            </a:pPr>
            <a:r>
              <a:rPr lang="pt-BR" sz="1400" spc="-5" dirty="0">
                <a:cs typeface="Calibri"/>
              </a:rPr>
              <a:t>O </a:t>
            </a:r>
            <a:r>
              <a:rPr lang="pt-BR" sz="1400" dirty="0">
                <a:cs typeface="Calibri"/>
              </a:rPr>
              <a:t>responsável </a:t>
            </a:r>
            <a:r>
              <a:rPr lang="pt-BR" sz="1400" spc="-5" dirty="0">
                <a:cs typeface="Calibri"/>
              </a:rPr>
              <a:t>pela </a:t>
            </a:r>
            <a:r>
              <a:rPr lang="pt-BR" sz="1400" dirty="0">
                <a:cs typeface="Calibri"/>
              </a:rPr>
              <a:t>família </a:t>
            </a:r>
            <a:r>
              <a:rPr lang="pt-BR" sz="1400" spc="-5" dirty="0">
                <a:cs typeface="Calibri"/>
              </a:rPr>
              <a:t>do </a:t>
            </a:r>
            <a:r>
              <a:rPr lang="pt-BR" sz="1400" spc="5" dirty="0">
                <a:cs typeface="Calibri"/>
              </a:rPr>
              <a:t>aluno </a:t>
            </a:r>
            <a:r>
              <a:rPr lang="pt-BR" sz="1400" spc="-5" dirty="0">
                <a:cs typeface="Calibri"/>
              </a:rPr>
              <a:t>no </a:t>
            </a:r>
            <a:r>
              <a:rPr lang="pt-BR" sz="1400" spc="5" dirty="0">
                <a:cs typeface="Calibri"/>
              </a:rPr>
              <a:t>CAD-ÚNICO</a:t>
            </a:r>
            <a:r>
              <a:rPr lang="pt-BR" sz="1400" spc="-15" dirty="0">
                <a:cs typeface="Calibri"/>
              </a:rPr>
              <a:t> </a:t>
            </a:r>
            <a:r>
              <a:rPr lang="pt-BR" sz="1400" spc="-10" dirty="0">
                <a:cs typeface="Calibri"/>
              </a:rPr>
              <a:t>ou</a:t>
            </a:r>
            <a:r>
              <a:rPr lang="pt-BR" sz="140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a </a:t>
            </a:r>
            <a:r>
              <a:rPr sz="1400" spc="-10" dirty="0">
                <a:cs typeface="Calibri"/>
              </a:rPr>
              <a:t>pessoa </a:t>
            </a:r>
            <a:r>
              <a:rPr sz="1400" spc="-5" dirty="0">
                <a:cs typeface="Calibri"/>
              </a:rPr>
              <a:t>responsável pelo </a:t>
            </a:r>
            <a:r>
              <a:rPr sz="1400" spc="5" dirty="0">
                <a:cs typeface="Calibri"/>
              </a:rPr>
              <a:t>recebimento </a:t>
            </a:r>
            <a:r>
              <a:rPr sz="1400" spc="-5" dirty="0">
                <a:cs typeface="Calibri"/>
              </a:rPr>
              <a:t>do </a:t>
            </a:r>
            <a:r>
              <a:rPr sz="1400" spc="5" dirty="0">
                <a:cs typeface="Calibri"/>
              </a:rPr>
              <a:t>Bolsa </a:t>
            </a:r>
            <a:r>
              <a:rPr sz="1400" spc="-5" dirty="0">
                <a:cs typeface="Calibri"/>
              </a:rPr>
              <a:t>Família  deverá realizar o cadastro no aplicativo de celular</a:t>
            </a:r>
            <a:r>
              <a:rPr sz="1400" spc="254" dirty="0">
                <a:cs typeface="Calibri"/>
              </a:rPr>
              <a:t> </a:t>
            </a:r>
            <a:r>
              <a:rPr sz="1400" spc="-5" dirty="0">
                <a:cs typeface="Calibri"/>
              </a:rPr>
              <a:t>PicPay;</a:t>
            </a:r>
            <a:endParaRPr sz="1400" dirty="0">
              <a:cs typeface="Calibri"/>
            </a:endParaRPr>
          </a:p>
          <a:p>
            <a:pPr marL="19050" marR="6350" indent="161925" algn="just">
              <a:lnSpc>
                <a:spcPct val="101699"/>
              </a:lnSpc>
              <a:spcBef>
                <a:spcPts val="600"/>
              </a:spcBef>
              <a:buSzPct val="85714"/>
              <a:buFont typeface="Wingdings"/>
              <a:buChar char=""/>
              <a:tabLst>
                <a:tab pos="248285" algn="l"/>
              </a:tabLst>
            </a:pPr>
            <a:r>
              <a:rPr sz="1400" spc="-5" dirty="0">
                <a:cs typeface="Calibri"/>
              </a:rPr>
              <a:t>Após a criação da conta no PicPay, valide </a:t>
            </a:r>
            <a:r>
              <a:rPr sz="1400" spc="-10" dirty="0">
                <a:cs typeface="Calibri"/>
              </a:rPr>
              <a:t>sua  </a:t>
            </a:r>
            <a:r>
              <a:rPr sz="1400" dirty="0">
                <a:cs typeface="Calibri"/>
              </a:rPr>
              <a:t>identidade enviando </a:t>
            </a:r>
            <a:r>
              <a:rPr sz="1400" spc="-5" dirty="0">
                <a:cs typeface="Calibri"/>
              </a:rPr>
              <a:t>uma selfie e uma foto do RG </a:t>
            </a:r>
            <a:r>
              <a:rPr sz="1400" spc="-10" dirty="0">
                <a:cs typeface="Calibri"/>
              </a:rPr>
              <a:t>ou  </a:t>
            </a:r>
            <a:r>
              <a:rPr sz="1400" spc="-5" dirty="0">
                <a:cs typeface="Calibri"/>
              </a:rPr>
              <a:t>carteira de </a:t>
            </a:r>
            <a:r>
              <a:rPr sz="1400" spc="5" dirty="0">
                <a:cs typeface="Calibri"/>
              </a:rPr>
              <a:t>habilitação </a:t>
            </a:r>
            <a:r>
              <a:rPr sz="1400" spc="-5" dirty="0">
                <a:cs typeface="Calibri"/>
              </a:rPr>
              <a:t>(é para </a:t>
            </a:r>
            <a:r>
              <a:rPr sz="1400" dirty="0">
                <a:cs typeface="Calibri"/>
              </a:rPr>
              <a:t>garantir </a:t>
            </a:r>
            <a:r>
              <a:rPr sz="1400" spc="-5" dirty="0">
                <a:cs typeface="Calibri"/>
              </a:rPr>
              <a:t>a segurança </a:t>
            </a:r>
            <a:r>
              <a:rPr sz="1400" spc="-10" dirty="0">
                <a:cs typeface="Calibri"/>
              </a:rPr>
              <a:t>do  </a:t>
            </a:r>
            <a:r>
              <a:rPr sz="1400" spc="-5" dirty="0">
                <a:cs typeface="Calibri"/>
              </a:rPr>
              <a:t>usuário no</a:t>
            </a:r>
            <a:r>
              <a:rPr sz="1400" spc="185" dirty="0">
                <a:cs typeface="Calibri"/>
              </a:rPr>
              <a:t> </a:t>
            </a:r>
            <a:r>
              <a:rPr sz="1400" spc="5" dirty="0">
                <a:cs typeface="Calibri"/>
              </a:rPr>
              <a:t>aplicativo);</a:t>
            </a:r>
            <a:endParaRPr sz="1400" dirty="0">
              <a:cs typeface="Calibri"/>
            </a:endParaRPr>
          </a:p>
          <a:p>
            <a:pPr marL="19050" marR="6985" indent="161925" algn="just">
              <a:lnSpc>
                <a:spcPct val="101800"/>
              </a:lnSpc>
              <a:spcBef>
                <a:spcPts val="600"/>
              </a:spcBef>
              <a:buSzPct val="85714"/>
              <a:buFont typeface="Wingdings"/>
              <a:buChar char=""/>
              <a:tabLst>
                <a:tab pos="198755" algn="l"/>
              </a:tabLst>
            </a:pPr>
            <a:r>
              <a:rPr sz="1400" spc="-5" dirty="0">
                <a:cs typeface="Calibri"/>
              </a:rPr>
              <a:t>Após a confirmação e aprovação da selfie e </a:t>
            </a:r>
            <a:r>
              <a:rPr sz="1400" spc="-10" dirty="0">
                <a:cs typeface="Calibri"/>
              </a:rPr>
              <a:t>do  </a:t>
            </a:r>
            <a:r>
              <a:rPr sz="1400" spc="-5" dirty="0">
                <a:cs typeface="Calibri"/>
              </a:rPr>
              <a:t>documento, o benefício é </a:t>
            </a:r>
            <a:r>
              <a:rPr sz="1400" spc="-10" dirty="0">
                <a:cs typeface="Calibri"/>
              </a:rPr>
              <a:t>depositado </a:t>
            </a:r>
            <a:r>
              <a:rPr sz="1400" spc="-5" dirty="0">
                <a:cs typeface="Calibri"/>
              </a:rPr>
              <a:t>na conta PicPay  </a:t>
            </a:r>
            <a:r>
              <a:rPr sz="1400" spc="-10" dirty="0">
                <a:cs typeface="Calibri"/>
              </a:rPr>
              <a:t>dentro </a:t>
            </a:r>
            <a:r>
              <a:rPr sz="1400" spc="-5" dirty="0">
                <a:cs typeface="Calibri"/>
              </a:rPr>
              <a:t>de 4</a:t>
            </a:r>
            <a:r>
              <a:rPr sz="1400" spc="5" dirty="0">
                <a:cs typeface="Calibri"/>
              </a:rPr>
              <a:t> </a:t>
            </a:r>
            <a:r>
              <a:rPr sz="1400" spc="-10" dirty="0">
                <a:cs typeface="Calibri"/>
              </a:rPr>
              <a:t>horas;</a:t>
            </a:r>
            <a:endParaRPr sz="1400" dirty="0">
              <a:cs typeface="Calibri"/>
            </a:endParaRPr>
          </a:p>
          <a:p>
            <a:pPr marL="19050" marR="7620" indent="161925" algn="just">
              <a:lnSpc>
                <a:spcPts val="1710"/>
              </a:lnSpc>
              <a:spcBef>
                <a:spcPts val="600"/>
              </a:spcBef>
              <a:buSzPct val="85714"/>
              <a:buFont typeface="Wingdings"/>
              <a:buChar char=""/>
              <a:tabLst>
                <a:tab pos="198755" algn="l"/>
              </a:tabLst>
            </a:pPr>
            <a:r>
              <a:rPr sz="1400" spc="-5" dirty="0">
                <a:cs typeface="Calibri"/>
              </a:rPr>
              <a:t>Caso o usuário não receba o benefício, deve entrar em  contato pelo botão ajuda na opção ajustes no aplicativo  ou pelo telefone </a:t>
            </a:r>
            <a:r>
              <a:rPr sz="1400" dirty="0">
                <a:cs typeface="Calibri"/>
              </a:rPr>
              <a:t>0800 </a:t>
            </a:r>
            <a:r>
              <a:rPr sz="1400" spc="-5" dirty="0">
                <a:cs typeface="Calibri"/>
              </a:rPr>
              <a:t>025</a:t>
            </a:r>
            <a:r>
              <a:rPr sz="1400" spc="-1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8000;</a:t>
            </a:r>
            <a:endParaRPr sz="1400" dirty="0">
              <a:cs typeface="Calibri"/>
            </a:endParaRPr>
          </a:p>
          <a:p>
            <a:pPr marL="19050" marR="9525" indent="161925" algn="just">
              <a:lnSpc>
                <a:spcPts val="1710"/>
              </a:lnSpc>
              <a:spcBef>
                <a:spcPts val="600"/>
              </a:spcBef>
              <a:buSzPct val="85714"/>
              <a:buFont typeface="Wingdings"/>
              <a:buChar char=""/>
              <a:tabLst>
                <a:tab pos="198755" algn="l"/>
              </a:tabLst>
            </a:pPr>
            <a:r>
              <a:rPr sz="1400" spc="-5" dirty="0">
                <a:cs typeface="Calibri"/>
              </a:rPr>
              <a:t>Prolongado</a:t>
            </a:r>
            <a:r>
              <a:rPr sz="1400" spc="-55" dirty="0">
                <a:cs typeface="Calibri"/>
              </a:rPr>
              <a:t> </a:t>
            </a:r>
            <a:r>
              <a:rPr sz="1400" spc="-5" dirty="0">
                <a:cs typeface="Calibri"/>
              </a:rPr>
              <a:t>o</a:t>
            </a:r>
            <a:r>
              <a:rPr sz="1400" spc="-55" dirty="0">
                <a:cs typeface="Calibri"/>
              </a:rPr>
              <a:t> </a:t>
            </a:r>
            <a:r>
              <a:rPr sz="1400" spc="-10" dirty="0">
                <a:cs typeface="Calibri"/>
              </a:rPr>
              <a:t>período</a:t>
            </a:r>
            <a:r>
              <a:rPr sz="1400" spc="-45" dirty="0">
                <a:cs typeface="Calibri"/>
              </a:rPr>
              <a:t> </a:t>
            </a:r>
            <a:r>
              <a:rPr sz="1400" spc="-5" dirty="0">
                <a:cs typeface="Calibri"/>
              </a:rPr>
              <a:t>de</a:t>
            </a:r>
            <a:r>
              <a:rPr sz="1400" spc="-6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suspensão</a:t>
            </a:r>
            <a:r>
              <a:rPr sz="1400" spc="-5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de</a:t>
            </a:r>
            <a:r>
              <a:rPr sz="1400" spc="-6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aulas,</a:t>
            </a:r>
            <a:r>
              <a:rPr sz="1400" spc="-6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o</a:t>
            </a:r>
            <a:r>
              <a:rPr sz="1400" spc="-50" dirty="0">
                <a:cs typeface="Calibri"/>
              </a:rPr>
              <a:t> </a:t>
            </a:r>
            <a:r>
              <a:rPr sz="1400" spc="-10" dirty="0">
                <a:cs typeface="Calibri"/>
              </a:rPr>
              <a:t>próximo  </a:t>
            </a:r>
            <a:r>
              <a:rPr sz="1400" spc="-5" dirty="0">
                <a:cs typeface="Calibri"/>
              </a:rPr>
              <a:t>benefício cairá até o último dia útil do mês de</a:t>
            </a:r>
            <a:r>
              <a:rPr sz="1400" spc="4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referência.</a:t>
            </a:r>
            <a:endParaRPr sz="1400" dirty="0">
              <a:cs typeface="Calibri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19050" algn="just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Há limite de benefícios por</a:t>
            </a:r>
            <a:r>
              <a:rPr sz="1400" b="1" spc="10" dirty="0">
                <a:solidFill>
                  <a:srgbClr val="233E5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família?</a:t>
            </a:r>
            <a:endParaRPr sz="1400" dirty="0">
              <a:latin typeface="Calibri"/>
              <a:cs typeface="Calibri"/>
            </a:endParaRPr>
          </a:p>
          <a:p>
            <a:pPr marL="19050" marR="7620" indent="161925" algn="just">
              <a:lnSpc>
                <a:spcPct val="101699"/>
              </a:lnSpc>
            </a:pPr>
            <a:r>
              <a:rPr sz="1400" spc="-5" dirty="0">
                <a:latin typeface="Calibri"/>
                <a:cs typeface="Calibri"/>
              </a:rPr>
              <a:t>Todas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as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crianças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jovens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que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são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alunos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da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rede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estadual  de ensino e estão cadastrados no Cadastro Único terão  </a:t>
            </a:r>
            <a:r>
              <a:rPr sz="1400" spc="-10" dirty="0">
                <a:latin typeface="Calibri"/>
                <a:cs typeface="Calibri"/>
              </a:rPr>
              <a:t>direito </a:t>
            </a:r>
            <a:r>
              <a:rPr sz="1400" spc="-5" dirty="0">
                <a:latin typeface="Calibri"/>
                <a:cs typeface="Calibri"/>
              </a:rPr>
              <a:t>ao benefício desde que atendam aos critérios </a:t>
            </a:r>
            <a:r>
              <a:rPr sz="1400" spc="-10" dirty="0">
                <a:latin typeface="Calibri"/>
                <a:cs typeface="Calibri"/>
              </a:rPr>
              <a:t>de  </a:t>
            </a:r>
            <a:r>
              <a:rPr sz="1400" spc="-5" dirty="0">
                <a:latin typeface="Calibri"/>
                <a:cs typeface="Calibri"/>
              </a:rPr>
              <a:t>elegibilidade (ser beneficiária do Programa Bolsa Família  ou tenham renda familiar mensal de até R$ 89,00 </a:t>
            </a:r>
            <a:r>
              <a:rPr sz="1400" spc="-10" dirty="0">
                <a:latin typeface="Calibri"/>
                <a:cs typeface="Calibri"/>
              </a:rPr>
              <a:t>por  pessoa). </a:t>
            </a:r>
            <a:r>
              <a:rPr sz="1400" spc="-5" dirty="0">
                <a:latin typeface="Calibri"/>
                <a:cs typeface="Calibri"/>
              </a:rPr>
              <a:t>Não há limite de benefícios por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família.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034" y="702056"/>
            <a:ext cx="4355465" cy="492449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9050" algn="just">
              <a:lnSpc>
                <a:spcPct val="100000"/>
              </a:lnSpc>
            </a:pPr>
            <a:r>
              <a:rPr lang="pt-BR" sz="1400" b="1" spc="-5" dirty="0">
                <a:solidFill>
                  <a:srgbClr val="233E5F"/>
                </a:solidFill>
                <a:cs typeface="Calibri"/>
              </a:rPr>
              <a:t>Como </a:t>
            </a:r>
            <a:r>
              <a:rPr lang="pt-BR" sz="1400" b="1" dirty="0">
                <a:solidFill>
                  <a:srgbClr val="233E5F"/>
                </a:solidFill>
                <a:cs typeface="Calibri"/>
              </a:rPr>
              <a:t>pagar </a:t>
            </a:r>
            <a:r>
              <a:rPr lang="pt-BR" sz="1400" b="1" spc="-5" dirty="0">
                <a:solidFill>
                  <a:srgbClr val="233E5F"/>
                </a:solidFill>
                <a:cs typeface="Calibri"/>
              </a:rPr>
              <a:t>um estabelecimento?</a:t>
            </a:r>
            <a:endParaRPr lang="pt-BR" sz="14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pt-BR" sz="1400" dirty="0">
              <a:cs typeface="Times New Roman"/>
            </a:endParaRPr>
          </a:p>
          <a:p>
            <a:pPr marR="10795" indent="180975" algn="just">
              <a:lnSpc>
                <a:spcPct val="101800"/>
              </a:lnSpc>
              <a:spcBef>
                <a:spcPts val="600"/>
              </a:spcBef>
            </a:pPr>
            <a:r>
              <a:rPr lang="pt-BR" sz="1400" spc="-5" dirty="0">
                <a:cs typeface="Calibri"/>
              </a:rPr>
              <a:t>Você pode usar uma das opções abaixo para pagar  estabelecimentos:</a:t>
            </a:r>
            <a:endParaRPr lang="pt-BR" sz="1400" dirty="0">
              <a:cs typeface="Calibri"/>
            </a:endParaRPr>
          </a:p>
          <a:p>
            <a:pPr marR="177800" indent="180975" algn="just">
              <a:lnSpc>
                <a:spcPct val="101800"/>
              </a:lnSpc>
              <a:spcBef>
                <a:spcPts val="600"/>
              </a:spcBef>
              <a:buSzPct val="85714"/>
              <a:buFont typeface="Wingdings"/>
              <a:buChar char=""/>
              <a:tabLst>
                <a:tab pos="179070" algn="l"/>
              </a:tabLst>
            </a:pPr>
            <a:r>
              <a:rPr sz="1400" spc="-5" dirty="0" err="1">
                <a:cs typeface="Calibri"/>
              </a:rPr>
              <a:t>Ler</a:t>
            </a:r>
            <a:r>
              <a:rPr sz="1400" spc="-5" dirty="0">
                <a:cs typeface="Calibri"/>
              </a:rPr>
              <a:t> o QR Code: caso o </a:t>
            </a:r>
            <a:r>
              <a:rPr sz="1400" dirty="0">
                <a:cs typeface="Calibri"/>
              </a:rPr>
              <a:t>local </a:t>
            </a:r>
            <a:r>
              <a:rPr sz="1400" spc="-10" dirty="0">
                <a:cs typeface="Calibri"/>
              </a:rPr>
              <a:t>possua </a:t>
            </a:r>
            <a:r>
              <a:rPr sz="1400" spc="-5" dirty="0">
                <a:cs typeface="Calibri"/>
              </a:rPr>
              <a:t>uma plaquinha com  código QR Code impresso, é só fazer a leitura com o seu  aplicativo.</a:t>
            </a:r>
            <a:endParaRPr sz="1400" dirty="0">
              <a:cs typeface="Calibri"/>
            </a:endParaRPr>
          </a:p>
          <a:p>
            <a:pPr marR="177165" indent="180975" algn="just">
              <a:lnSpc>
                <a:spcPts val="1710"/>
              </a:lnSpc>
              <a:spcBef>
                <a:spcPts val="600"/>
              </a:spcBef>
              <a:buSzPct val="85714"/>
              <a:buFont typeface="Wingdings"/>
              <a:buChar char=""/>
              <a:tabLst>
                <a:tab pos="179070" algn="l"/>
              </a:tabLst>
            </a:pPr>
            <a:r>
              <a:rPr sz="1400" spc="-5" dirty="0">
                <a:cs typeface="Calibri"/>
              </a:rPr>
              <a:t>Procurar pela aba “Locais”: </a:t>
            </a:r>
            <a:r>
              <a:rPr sz="1400" spc="-10" dirty="0">
                <a:cs typeface="Calibri"/>
              </a:rPr>
              <a:t>toque </a:t>
            </a:r>
            <a:r>
              <a:rPr sz="1400" spc="-5" dirty="0">
                <a:cs typeface="Calibri"/>
              </a:rPr>
              <a:t>no botão “Pagar”,  selecione a aba “Locais”, encontre o estabelecimento </a:t>
            </a:r>
            <a:r>
              <a:rPr sz="1400" spc="-10" dirty="0">
                <a:cs typeface="Calibri"/>
              </a:rPr>
              <a:t>ou  </a:t>
            </a:r>
            <a:r>
              <a:rPr sz="1400" spc="-5" dirty="0">
                <a:cs typeface="Calibri"/>
              </a:rPr>
              <a:t>digite o </a:t>
            </a:r>
            <a:r>
              <a:rPr sz="1400" spc="-10" dirty="0">
                <a:cs typeface="Calibri"/>
              </a:rPr>
              <a:t>nome </a:t>
            </a:r>
            <a:r>
              <a:rPr sz="1400" spc="-5" dirty="0">
                <a:cs typeface="Calibri"/>
              </a:rPr>
              <a:t>na busca. Lembre-se de ativar o seu GPS,  combinado?</a:t>
            </a:r>
            <a:endParaRPr sz="1400" dirty="0">
              <a:cs typeface="Calibri"/>
            </a:endParaRPr>
          </a:p>
          <a:p>
            <a:pPr indent="180975" algn="just">
              <a:lnSpc>
                <a:spcPts val="1650"/>
              </a:lnSpc>
              <a:spcBef>
                <a:spcPts val="600"/>
              </a:spcBef>
              <a:buSzPct val="85714"/>
              <a:buFont typeface="Wingdings"/>
              <a:buChar char=""/>
              <a:tabLst>
                <a:tab pos="179070" algn="l"/>
              </a:tabLst>
            </a:pPr>
            <a:r>
              <a:rPr sz="1400" spc="-5" dirty="0">
                <a:cs typeface="Calibri"/>
              </a:rPr>
              <a:t>Maquininha</a:t>
            </a:r>
            <a:r>
              <a:rPr sz="1400" spc="8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Cielo:</a:t>
            </a:r>
            <a:r>
              <a:rPr sz="1400" spc="85" dirty="0">
                <a:cs typeface="Calibri"/>
              </a:rPr>
              <a:t> </a:t>
            </a:r>
            <a:r>
              <a:rPr sz="1400" spc="-5" dirty="0">
                <a:cs typeface="Calibri"/>
              </a:rPr>
              <a:t>o</a:t>
            </a:r>
            <a:r>
              <a:rPr sz="1400" spc="85" dirty="0">
                <a:cs typeface="Calibri"/>
              </a:rPr>
              <a:t> </a:t>
            </a:r>
            <a:r>
              <a:rPr sz="1400" spc="-5" dirty="0">
                <a:cs typeface="Calibri"/>
              </a:rPr>
              <a:t>estabelecimento</a:t>
            </a:r>
            <a:r>
              <a:rPr sz="1400" spc="85" dirty="0">
                <a:cs typeface="Calibri"/>
              </a:rPr>
              <a:t> </a:t>
            </a:r>
            <a:r>
              <a:rPr sz="1400" spc="-5" dirty="0">
                <a:cs typeface="Calibri"/>
              </a:rPr>
              <a:t>não</a:t>
            </a:r>
            <a:r>
              <a:rPr sz="1400" spc="85" dirty="0">
                <a:cs typeface="Calibri"/>
              </a:rPr>
              <a:t> </a:t>
            </a:r>
            <a:r>
              <a:rPr sz="1400" spc="-5" dirty="0">
                <a:cs typeface="Calibri"/>
              </a:rPr>
              <a:t>tem</a:t>
            </a:r>
            <a:r>
              <a:rPr sz="1400" spc="85" dirty="0">
                <a:cs typeface="Calibri"/>
              </a:rPr>
              <a:t> </a:t>
            </a:r>
            <a:r>
              <a:rPr sz="1400" spc="-5" dirty="0">
                <a:cs typeface="Calibri"/>
              </a:rPr>
              <a:t>PicPay?</a:t>
            </a:r>
            <a:endParaRPr sz="1400" dirty="0">
              <a:cs typeface="Calibri"/>
            </a:endParaRPr>
          </a:p>
          <a:p>
            <a:pPr marR="177165" indent="180975" algn="just">
              <a:lnSpc>
                <a:spcPct val="101699"/>
              </a:lnSpc>
              <a:spcBef>
                <a:spcPts val="600"/>
              </a:spcBef>
            </a:pPr>
            <a:r>
              <a:rPr sz="1400" spc="-5" dirty="0">
                <a:cs typeface="Calibri"/>
              </a:rPr>
              <a:t>Pague pela Cielo! O PicPay está em fase final </a:t>
            </a:r>
            <a:r>
              <a:rPr sz="1400" spc="-10" dirty="0">
                <a:cs typeface="Calibri"/>
              </a:rPr>
              <a:t>de  </a:t>
            </a:r>
            <a:r>
              <a:rPr sz="1400" spc="-5" dirty="0">
                <a:cs typeface="Calibri"/>
              </a:rPr>
              <a:t>homologação com a Getnet e nos próximos dias </a:t>
            </a:r>
            <a:r>
              <a:rPr sz="1400" spc="-10" dirty="0">
                <a:cs typeface="Calibri"/>
              </a:rPr>
              <a:t>será  possível </a:t>
            </a:r>
            <a:r>
              <a:rPr sz="1400" spc="-5" dirty="0">
                <a:cs typeface="Calibri"/>
              </a:rPr>
              <a:t>utilizar estas maquininhas para fazer pagamentos  também!</a:t>
            </a:r>
            <a:endParaRPr sz="1400" dirty="0">
              <a:cs typeface="Calibri"/>
            </a:endParaRPr>
          </a:p>
          <a:p>
            <a:pPr marR="178435" indent="180975" algn="just">
              <a:lnSpc>
                <a:spcPct val="101699"/>
              </a:lnSpc>
              <a:spcBef>
                <a:spcPts val="600"/>
              </a:spcBef>
              <a:buSzPct val="85714"/>
              <a:buFont typeface="Wingdings"/>
              <a:buChar char=""/>
              <a:tabLst>
                <a:tab pos="179070" algn="l"/>
              </a:tabLst>
            </a:pPr>
            <a:r>
              <a:rPr sz="1400" spc="-5" dirty="0">
                <a:cs typeface="Calibri"/>
              </a:rPr>
              <a:t>Quer </a:t>
            </a:r>
            <a:r>
              <a:rPr sz="1400" dirty="0">
                <a:cs typeface="Calibri"/>
              </a:rPr>
              <a:t>gerar </a:t>
            </a:r>
            <a:r>
              <a:rPr sz="1400" spc="-5" dirty="0">
                <a:cs typeface="Calibri"/>
              </a:rPr>
              <a:t>o seu link de pagamento? Na página inicial  do aplicativo, toque no ícone no canto </a:t>
            </a:r>
            <a:r>
              <a:rPr sz="1400" spc="-10" dirty="0">
                <a:cs typeface="Calibri"/>
              </a:rPr>
              <a:t>superior </a:t>
            </a:r>
            <a:r>
              <a:rPr sz="1400" spc="-5" dirty="0">
                <a:cs typeface="Calibri"/>
              </a:rPr>
              <a:t>esquerdo  e selecione a opção “Meu </a:t>
            </a:r>
            <a:r>
              <a:rPr sz="1400" dirty="0">
                <a:cs typeface="Calibri"/>
              </a:rPr>
              <a:t>código”. </a:t>
            </a:r>
            <a:r>
              <a:rPr sz="1400" spc="-10" dirty="0">
                <a:cs typeface="Calibri"/>
              </a:rPr>
              <a:t>Depois, </a:t>
            </a:r>
            <a:r>
              <a:rPr sz="1400" spc="-5" dirty="0">
                <a:cs typeface="Calibri"/>
              </a:rPr>
              <a:t>escolha como  compartilhar o</a:t>
            </a:r>
            <a:r>
              <a:rPr sz="1400" spc="-10" dirty="0">
                <a:cs typeface="Calibri"/>
              </a:rPr>
              <a:t> </a:t>
            </a:r>
            <a:r>
              <a:rPr sz="1400" dirty="0">
                <a:cs typeface="Calibri"/>
              </a:rPr>
              <a:t>link.</a:t>
            </a:r>
            <a:endParaRPr lang="pt-BR" sz="1400" dirty="0">
              <a:cs typeface="Calibri"/>
            </a:endParaRPr>
          </a:p>
        </p:txBody>
      </p:sp>
      <p:sp>
        <p:nvSpPr>
          <p:cNvPr id="4" name="object 2"/>
          <p:cNvSpPr txBox="1"/>
          <p:nvPr/>
        </p:nvSpPr>
        <p:spPr>
          <a:xfrm>
            <a:off x="158750" y="5762625"/>
            <a:ext cx="4726469" cy="1607491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600" dirty="0">
              <a:cs typeface="Times New Roman"/>
            </a:endParaRPr>
          </a:p>
          <a:p>
            <a:pPr marR="203200" algn="ctr">
              <a:lnSpc>
                <a:spcPct val="101400"/>
              </a:lnSpc>
            </a:pPr>
            <a:r>
              <a:rPr sz="1500" b="1" spc="-15" dirty="0">
                <a:solidFill>
                  <a:schemeClr val="tx2">
                    <a:lumMod val="75000"/>
                  </a:schemeClr>
                </a:solidFill>
                <a:cs typeface="Calibri"/>
              </a:rPr>
              <a:t>Cartilha elaborada </a:t>
            </a:r>
            <a:r>
              <a:rPr sz="1500" b="1" spc="-10" dirty="0">
                <a:solidFill>
                  <a:schemeClr val="tx2">
                    <a:lumMod val="75000"/>
                  </a:schemeClr>
                </a:solidFill>
                <a:cs typeface="Calibri"/>
              </a:rPr>
              <a:t>pelo </a:t>
            </a:r>
            <a:r>
              <a:rPr sz="1500" b="1" spc="-15" dirty="0">
                <a:solidFill>
                  <a:schemeClr val="tx2">
                    <a:lumMod val="75000"/>
                  </a:schemeClr>
                </a:solidFill>
                <a:cs typeface="Calibri"/>
              </a:rPr>
              <a:t>Serviço Social AME/HEAB.  </a:t>
            </a:r>
            <a:endParaRPr lang="pt-BR" sz="1500" b="1" spc="-15" dirty="0">
              <a:solidFill>
                <a:schemeClr val="tx2">
                  <a:lumMod val="75000"/>
                </a:schemeClr>
              </a:solidFill>
              <a:cs typeface="Calibri"/>
            </a:endParaRPr>
          </a:p>
          <a:p>
            <a:pPr marR="203200">
              <a:lnSpc>
                <a:spcPct val="101400"/>
              </a:lnSpc>
            </a:pPr>
            <a:endParaRPr lang="pt-BR" sz="1600" b="1" spc="-15" dirty="0">
              <a:cs typeface="Calibri"/>
            </a:endParaRPr>
          </a:p>
          <a:p>
            <a:pPr marR="203200" algn="just">
              <a:lnSpc>
                <a:spcPct val="101400"/>
              </a:lnSpc>
            </a:pPr>
            <a:r>
              <a:rPr lang="pt-BR" sz="1400" b="1" i="1" spc="-15" dirty="0">
                <a:solidFill>
                  <a:schemeClr val="tx2">
                    <a:lumMod val="75000"/>
                  </a:schemeClr>
                </a:solidFill>
                <a:cs typeface="Calibri"/>
              </a:rPr>
              <a:t>DÚVIDAS? </a:t>
            </a:r>
          </a:p>
          <a:p>
            <a:pPr marR="203200" algn="just">
              <a:lnSpc>
                <a:spcPct val="101400"/>
              </a:lnSpc>
            </a:pPr>
            <a:r>
              <a:rPr lang="pt-BR" sz="1400" spc="-15" dirty="0">
                <a:cs typeface="Calibri"/>
              </a:rPr>
              <a:t>Entre em contato conosco:</a:t>
            </a:r>
          </a:p>
          <a:p>
            <a:pPr marR="203200" algn="just">
              <a:lnSpc>
                <a:spcPct val="101400"/>
              </a:lnSpc>
            </a:pPr>
            <a:r>
              <a:rPr sz="1400" spc="-10" dirty="0">
                <a:cs typeface="Calibri"/>
              </a:rPr>
              <a:t>(16)</a:t>
            </a:r>
            <a:r>
              <a:rPr lang="pt-BR" sz="1400" spc="-10" dirty="0">
                <a:cs typeface="Calibri"/>
              </a:rPr>
              <a:t> </a:t>
            </a:r>
            <a:r>
              <a:rPr sz="1400" spc="-15" dirty="0">
                <a:cs typeface="Calibri"/>
              </a:rPr>
              <a:t>3393-7</a:t>
            </a:r>
            <a:r>
              <a:rPr lang="pt-BR" sz="1400" spc="-15" dirty="0">
                <a:cs typeface="Calibri"/>
              </a:rPr>
              <a:t>834</a:t>
            </a:r>
            <a:r>
              <a:rPr sz="1400" spc="-15" dirty="0">
                <a:cs typeface="Calibri"/>
              </a:rPr>
              <a:t> </a:t>
            </a:r>
            <a:r>
              <a:rPr sz="1400" spc="-10" dirty="0" err="1">
                <a:cs typeface="Calibri"/>
              </a:rPr>
              <a:t>ou</a:t>
            </a:r>
            <a:r>
              <a:rPr sz="1400" spc="-10" dirty="0">
                <a:cs typeface="Calibri"/>
              </a:rPr>
              <a:t> </a:t>
            </a:r>
            <a:r>
              <a:rPr lang="pt-BR" sz="1400" spc="-15" dirty="0">
                <a:cs typeface="Calibri"/>
              </a:rPr>
              <a:t>3393-7800 Ramal 7928</a:t>
            </a:r>
          </a:p>
          <a:p>
            <a:pPr marR="203200" algn="just">
              <a:lnSpc>
                <a:spcPct val="101400"/>
              </a:lnSpc>
            </a:pPr>
            <a:r>
              <a:rPr lang="pt-BR" sz="1400" spc="-15" dirty="0">
                <a:cs typeface="Calibri"/>
              </a:rPr>
              <a:t>Atendimentos de s</a:t>
            </a:r>
            <a:r>
              <a:rPr sz="1400" spc="-15" dirty="0">
                <a:cs typeface="Calibri"/>
              </a:rPr>
              <a:t>egunda </a:t>
            </a:r>
            <a:r>
              <a:rPr sz="1400" spc="-5" dirty="0">
                <a:cs typeface="Calibri"/>
              </a:rPr>
              <a:t>à </a:t>
            </a:r>
            <a:r>
              <a:rPr lang="pt-BR" sz="1400" spc="-15" dirty="0">
                <a:cs typeface="Calibri"/>
              </a:rPr>
              <a:t>s</a:t>
            </a:r>
            <a:r>
              <a:rPr sz="1400" spc="-15" dirty="0" err="1">
                <a:cs typeface="Calibri"/>
              </a:rPr>
              <a:t>exta</a:t>
            </a:r>
            <a:r>
              <a:rPr lang="pt-BR" sz="1400" spc="-15" dirty="0">
                <a:cs typeface="Calibri"/>
              </a:rPr>
              <a:t>-feira</a:t>
            </a:r>
            <a:r>
              <a:rPr sz="1400" spc="-15" dirty="0">
                <a:cs typeface="Calibri"/>
              </a:rPr>
              <a:t> das </a:t>
            </a:r>
            <a:r>
              <a:rPr sz="1400" spc="-10" dirty="0">
                <a:cs typeface="Calibri"/>
              </a:rPr>
              <a:t>07</a:t>
            </a:r>
            <a:r>
              <a:rPr lang="pt-BR" sz="1400" spc="-10" dirty="0">
                <a:cs typeface="Calibri"/>
              </a:rPr>
              <a:t>h</a:t>
            </a:r>
            <a:r>
              <a:rPr sz="1400" spc="-10" dirty="0">
                <a:cs typeface="Calibri"/>
              </a:rPr>
              <a:t> </a:t>
            </a:r>
            <a:r>
              <a:rPr sz="1400" spc="-15" dirty="0" err="1">
                <a:cs typeface="Calibri"/>
              </a:rPr>
              <a:t>às</a:t>
            </a:r>
            <a:r>
              <a:rPr sz="1400" spc="-30" dirty="0">
                <a:cs typeface="Calibri"/>
              </a:rPr>
              <a:t> </a:t>
            </a:r>
            <a:r>
              <a:rPr sz="1400" spc="-15" dirty="0">
                <a:cs typeface="Calibri"/>
              </a:rPr>
              <a:t>18</a:t>
            </a:r>
            <a:r>
              <a:rPr lang="pt-BR" sz="1400" spc="-15" dirty="0">
                <a:cs typeface="Calibri"/>
              </a:rPr>
              <a:t>h</a:t>
            </a:r>
            <a:r>
              <a:rPr sz="1400" spc="-15" dirty="0">
                <a:cs typeface="Calibri"/>
              </a:rPr>
              <a:t>.</a:t>
            </a:r>
            <a:endParaRPr sz="1400" dirty="0"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134" y="809625"/>
            <a:ext cx="4700016" cy="28956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55"/>
              </a:spcBef>
            </a:pPr>
            <a:r>
              <a:rPr sz="1800" b="1" spc="-5" dirty="0">
                <a:solidFill>
                  <a:schemeClr val="tx2">
                    <a:lumMod val="75000"/>
                  </a:schemeClr>
                </a:solidFill>
              </a:rPr>
              <a:t>AUXÍLIO SOCIAL EMERGENCIAL </a:t>
            </a:r>
            <a:r>
              <a:rPr sz="1800" b="1" spc="-10" dirty="0">
                <a:solidFill>
                  <a:schemeClr val="tx2">
                    <a:lumMod val="75000"/>
                  </a:schemeClr>
                </a:solidFill>
              </a:rPr>
              <a:t>(LEI  </a:t>
            </a:r>
            <a:r>
              <a:rPr sz="1800" b="1" spc="-5" dirty="0">
                <a:solidFill>
                  <a:schemeClr val="tx2">
                    <a:lumMod val="75000"/>
                  </a:schemeClr>
                </a:solidFill>
              </a:rPr>
              <a:t>13.982/20)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334" y="1495425"/>
            <a:ext cx="4547616" cy="42900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O que é este auxílio</a:t>
            </a:r>
            <a:r>
              <a:rPr sz="1400" b="1" spc="15" dirty="0">
                <a:solidFill>
                  <a:srgbClr val="233E5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emergencial?</a:t>
            </a:r>
            <a:endParaRPr sz="1400" dirty="0">
              <a:latin typeface="Calibri"/>
              <a:cs typeface="Calibri"/>
            </a:endParaRPr>
          </a:p>
          <a:p>
            <a:pPr marL="12700" marR="48260" algn="just">
              <a:lnSpc>
                <a:spcPts val="1710"/>
              </a:lnSpc>
              <a:spcBef>
                <a:spcPts val="60"/>
              </a:spcBef>
            </a:pPr>
            <a:r>
              <a:rPr sz="1400" spc="-5" dirty="0">
                <a:latin typeface="Calibri"/>
                <a:cs typeface="Calibri"/>
              </a:rPr>
              <a:t>É um benefício financeiro, no valor de </a:t>
            </a:r>
            <a:r>
              <a:rPr sz="1400" b="1" spc="-5" dirty="0">
                <a:latin typeface="Calibri"/>
                <a:cs typeface="Calibri"/>
              </a:rPr>
              <a:t>R$ 600,00</a:t>
            </a:r>
            <a:r>
              <a:rPr sz="1400" spc="-5" dirty="0">
                <a:latin typeface="Calibri"/>
                <a:cs typeface="Calibri"/>
              </a:rPr>
              <a:t>, </a:t>
            </a:r>
            <a:r>
              <a:rPr sz="1400" spc="-10" dirty="0">
                <a:latin typeface="Calibri"/>
                <a:cs typeface="Calibri"/>
              </a:rPr>
              <a:t>que  </a:t>
            </a:r>
            <a:r>
              <a:rPr sz="1400" spc="-5" dirty="0">
                <a:latin typeface="Calibri"/>
                <a:cs typeface="Calibri"/>
              </a:rPr>
              <a:t>será pago por 03 meses às </a:t>
            </a:r>
            <a:r>
              <a:rPr sz="1400" spc="-10" dirty="0">
                <a:latin typeface="Calibri"/>
                <a:cs typeface="Calibri"/>
              </a:rPr>
              <a:t>pessoas </a:t>
            </a:r>
            <a:r>
              <a:rPr sz="1400" spc="-5" dirty="0">
                <a:latin typeface="Calibri"/>
                <a:cs typeface="Calibri"/>
              </a:rPr>
              <a:t>com baixa renda,  </a:t>
            </a:r>
            <a:r>
              <a:rPr sz="1400" spc="-10" dirty="0">
                <a:latin typeface="Calibri"/>
                <a:cs typeface="Calibri"/>
              </a:rPr>
              <a:t>durante </a:t>
            </a:r>
            <a:r>
              <a:rPr sz="1400" spc="-5" dirty="0">
                <a:latin typeface="Calibri"/>
                <a:cs typeface="Calibri"/>
              </a:rPr>
              <a:t>a crise de pandemia provocada pelo COVID/19.  </a:t>
            </a:r>
            <a:r>
              <a:rPr sz="1400" spc="-10" dirty="0">
                <a:latin typeface="Calibri"/>
                <a:cs typeface="Calibri"/>
              </a:rPr>
              <a:t>Diante </a:t>
            </a:r>
            <a:r>
              <a:rPr sz="1400" spc="-5" dirty="0">
                <a:latin typeface="Calibri"/>
                <a:cs typeface="Calibri"/>
              </a:rPr>
              <a:t>das circunstâncias, o auxílio</a:t>
            </a:r>
            <a:r>
              <a:rPr sz="1400" spc="275" dirty="0">
                <a:latin typeface="Calibri"/>
                <a:cs typeface="Calibri"/>
              </a:rPr>
              <a:t> </a:t>
            </a:r>
            <a:r>
              <a:rPr sz="1400" spc="-10" dirty="0" err="1">
                <a:latin typeface="Calibri"/>
                <a:cs typeface="Calibri"/>
              </a:rPr>
              <a:t>poderá</a:t>
            </a:r>
            <a:r>
              <a:rPr sz="1400" spc="-10" dirty="0">
                <a:latin typeface="Calibri"/>
                <a:cs typeface="Calibri"/>
              </a:rPr>
              <a:t> ser</a:t>
            </a:r>
            <a:r>
              <a:rPr lang="pt-BR" sz="1400" dirty="0">
                <a:latin typeface="Calibri"/>
                <a:cs typeface="Calibri"/>
              </a:rPr>
              <a:t> </a:t>
            </a:r>
            <a:r>
              <a:rPr sz="1400" spc="-5" dirty="0" err="1">
                <a:latin typeface="Calibri"/>
                <a:cs typeface="Calibri"/>
              </a:rPr>
              <a:t>prorrogado</a:t>
            </a:r>
            <a:r>
              <a:rPr sz="1400" spc="-5" dirty="0"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Quem </a:t>
            </a:r>
            <a:r>
              <a:rPr sz="1400" b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tem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direito ao </a:t>
            </a:r>
            <a:r>
              <a:rPr sz="1400" b="1" spc="-5" dirty="0" err="1">
                <a:solidFill>
                  <a:srgbClr val="233E5F"/>
                </a:solidFill>
                <a:latin typeface="Calibri"/>
                <a:cs typeface="Calibri"/>
              </a:rPr>
              <a:t>benefício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?</a:t>
            </a:r>
            <a:endParaRPr lang="pt-BR" sz="1400" b="1" spc="-5" dirty="0">
              <a:solidFill>
                <a:srgbClr val="233E5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400" spc="-5" dirty="0">
                <a:latin typeface="Calibri"/>
                <a:cs typeface="Calibri"/>
              </a:rPr>
              <a:t>O cidadão </a:t>
            </a:r>
            <a:r>
              <a:rPr sz="1400" b="1" spc="-5" dirty="0">
                <a:latin typeface="Calibri"/>
                <a:cs typeface="Calibri"/>
              </a:rPr>
              <a:t>maior de 18 anos </a:t>
            </a:r>
            <a:r>
              <a:rPr sz="1400" spc="-5" dirty="0">
                <a:latin typeface="Calibri"/>
                <a:cs typeface="Calibri"/>
              </a:rPr>
              <a:t>que atenda a todos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os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400" spc="-10" dirty="0">
                <a:latin typeface="Calibri"/>
                <a:cs typeface="Calibri"/>
              </a:rPr>
              <a:t>seguintes</a:t>
            </a:r>
            <a:r>
              <a:rPr sz="1400" spc="-5" dirty="0">
                <a:latin typeface="Calibri"/>
                <a:cs typeface="Calibri"/>
              </a:rPr>
              <a:t> requisitos:</a:t>
            </a:r>
            <a:endParaRPr sz="1400" dirty="0">
              <a:latin typeface="Calibri"/>
              <a:cs typeface="Calibri"/>
            </a:endParaRPr>
          </a:p>
          <a:p>
            <a:pPr marL="12700" marR="5080">
              <a:lnSpc>
                <a:spcPct val="101800"/>
              </a:lnSpc>
              <a:spcBef>
                <a:spcPts val="1255"/>
              </a:spcBef>
              <a:buSzPct val="85714"/>
              <a:buFont typeface="Wingdings"/>
              <a:buChar char=""/>
              <a:tabLst>
                <a:tab pos="24130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 err="1">
                <a:latin typeface="Calibri"/>
                <a:cs typeface="Calibri"/>
              </a:rPr>
              <a:t>Esteja</a:t>
            </a:r>
            <a:r>
              <a:rPr sz="1400" spc="-5" dirty="0">
                <a:latin typeface="Calibri"/>
                <a:cs typeface="Calibri"/>
              </a:rPr>
              <a:t> desempregado ou exerça atividade na condição  </a:t>
            </a:r>
            <a:r>
              <a:rPr sz="1400" spc="-10" dirty="0">
                <a:latin typeface="Calibri"/>
                <a:cs typeface="Calibri"/>
              </a:rPr>
              <a:t>de:</a:t>
            </a:r>
            <a:endParaRPr sz="1400" dirty="0">
              <a:latin typeface="Calibri"/>
              <a:cs typeface="Calibri"/>
            </a:endParaRPr>
          </a:p>
          <a:p>
            <a:pPr marL="241300" indent="-228600">
              <a:lnSpc>
                <a:spcPts val="1460"/>
              </a:lnSpc>
              <a:buSzPct val="85714"/>
              <a:buFont typeface="Wingdings"/>
              <a:buChar char=""/>
              <a:tabLst>
                <a:tab pos="241300" algn="l"/>
              </a:tabLst>
            </a:pPr>
            <a:r>
              <a:rPr sz="1400" spc="-5" dirty="0">
                <a:latin typeface="Calibri"/>
                <a:cs typeface="Calibri"/>
              </a:rPr>
              <a:t>Microempreendedor individual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(MEI)</a:t>
            </a:r>
            <a:r>
              <a:rPr lang="pt-BR" sz="1400" spc="-5" dirty="0">
                <a:latin typeface="Calibri"/>
                <a:cs typeface="Calibri"/>
              </a:rPr>
              <a:t>;</a:t>
            </a:r>
            <a:endParaRPr sz="1400" dirty="0">
              <a:latin typeface="Calibri"/>
              <a:cs typeface="Calibri"/>
            </a:endParaRPr>
          </a:p>
          <a:p>
            <a:pPr marL="241300" indent="-228600">
              <a:lnSpc>
                <a:spcPts val="1465"/>
              </a:lnSpc>
              <a:buSzPct val="85714"/>
              <a:buFont typeface="Wingdings"/>
              <a:buChar char=""/>
              <a:tabLst>
                <a:tab pos="241300" algn="l"/>
              </a:tabLst>
            </a:pPr>
            <a:r>
              <a:rPr sz="1400" spc="-5" dirty="0">
                <a:latin typeface="Calibri"/>
                <a:cs typeface="Calibri"/>
              </a:rPr>
              <a:t>Contribuinte individual da </a:t>
            </a:r>
            <a:r>
              <a:rPr sz="1400" spc="-5" dirty="0" err="1">
                <a:latin typeface="Calibri"/>
                <a:cs typeface="Calibri"/>
              </a:rPr>
              <a:t>Previdência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Social</a:t>
            </a:r>
            <a:r>
              <a:rPr lang="pt-BR" sz="1400" spc="-5" dirty="0">
                <a:latin typeface="Calibri"/>
                <a:cs typeface="Calibri"/>
              </a:rPr>
              <a:t>;</a:t>
            </a:r>
            <a:endParaRPr sz="1400" dirty="0">
              <a:latin typeface="Calibri"/>
              <a:cs typeface="Calibri"/>
            </a:endParaRPr>
          </a:p>
          <a:p>
            <a:pPr marL="241300" indent="-228600">
              <a:lnSpc>
                <a:spcPts val="1545"/>
              </a:lnSpc>
              <a:buSzPct val="85714"/>
              <a:buFont typeface="Wingdings"/>
              <a:buChar char=""/>
              <a:tabLst>
                <a:tab pos="241300" algn="l"/>
              </a:tabLst>
            </a:pPr>
            <a:r>
              <a:rPr sz="1400" spc="-5" dirty="0">
                <a:latin typeface="Calibri"/>
                <a:cs typeface="Calibri"/>
              </a:rPr>
              <a:t>Trabalhador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Informal;</a:t>
            </a:r>
            <a:endParaRPr sz="1400" dirty="0">
              <a:latin typeface="Calibri"/>
              <a:cs typeface="Calibri"/>
            </a:endParaRPr>
          </a:p>
          <a:p>
            <a:pPr marL="12700" marR="137795" algn="just">
              <a:lnSpc>
                <a:spcPts val="1710"/>
              </a:lnSpc>
              <a:spcBef>
                <a:spcPts val="5"/>
              </a:spcBef>
              <a:buSzPct val="85714"/>
              <a:buFont typeface="Wingdings"/>
              <a:buChar char=""/>
              <a:tabLst>
                <a:tab pos="24130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 err="1">
                <a:latin typeface="Calibri"/>
                <a:cs typeface="Calibri"/>
              </a:rPr>
              <a:t>Pertença</a:t>
            </a:r>
            <a:r>
              <a:rPr sz="1400" spc="-5" dirty="0">
                <a:latin typeface="Calibri"/>
                <a:cs typeface="Calibri"/>
              </a:rPr>
              <a:t> à família cuja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renda mensal por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pessoa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não 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ultrapasse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meio salário mínimo (R$ 522,50),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ou </a:t>
            </a:r>
            <a:r>
              <a:rPr sz="1400" spc="-5" dirty="0">
                <a:latin typeface="Calibri"/>
                <a:cs typeface="Calibri"/>
              </a:rPr>
              <a:t>cuja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renda familiar total seja de até 03 salários mínimos (R$  3.135,00);</a:t>
            </a:r>
            <a:endParaRPr sz="1400" dirty="0">
              <a:latin typeface="Calibri"/>
              <a:cs typeface="Calibri"/>
            </a:endParaRPr>
          </a:p>
          <a:p>
            <a:pPr marL="12700" marR="139700" algn="just">
              <a:lnSpc>
                <a:spcPts val="1710"/>
              </a:lnSpc>
              <a:buSzPct val="85714"/>
              <a:buFont typeface="Wingdings"/>
              <a:buChar char=""/>
              <a:tabLst>
                <a:tab pos="241300" algn="l"/>
              </a:tabLst>
            </a:pPr>
            <a:r>
              <a:rPr sz="1400" spc="-5" dirty="0">
                <a:latin typeface="Calibri"/>
                <a:cs typeface="Calibri"/>
              </a:rPr>
              <a:t>Não ter recebido em 2018 rendimentos tributáveis  acima de R$ 28.559,70.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332" y="5756871"/>
            <a:ext cx="1753421" cy="1168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ject 2"/>
          <p:cNvSpPr txBox="1"/>
          <p:nvPr/>
        </p:nvSpPr>
        <p:spPr>
          <a:xfrm>
            <a:off x="3566841" y="7312572"/>
            <a:ext cx="1220912" cy="135293"/>
          </a:xfrm>
          <a:prstGeom prst="rect">
            <a:avLst/>
          </a:prstGeom>
          <a:ln>
            <a:noFill/>
          </a:ln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pt-BR" sz="800" b="1" dirty="0">
                <a:cs typeface="Calibri"/>
              </a:rPr>
              <a:t>FONTE: Google imagens</a:t>
            </a:r>
            <a:endParaRPr lang="pt-BR" sz="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334" y="702056"/>
            <a:ext cx="4198620" cy="61816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Quem </a:t>
            </a:r>
            <a:r>
              <a:rPr sz="1400" b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não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tem direito ao</a:t>
            </a:r>
            <a:r>
              <a:rPr sz="1400" b="1" spc="-15" dirty="0">
                <a:solidFill>
                  <a:srgbClr val="233E5F"/>
                </a:solidFill>
                <a:latin typeface="Calibri"/>
                <a:cs typeface="Calibri"/>
              </a:rPr>
              <a:t> </a:t>
            </a:r>
            <a:r>
              <a:rPr sz="1400" b="1" spc="-5" dirty="0" err="1">
                <a:solidFill>
                  <a:srgbClr val="233E5F"/>
                </a:solidFill>
                <a:latin typeface="Calibri"/>
                <a:cs typeface="Calibri"/>
              </a:rPr>
              <a:t>benefício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?</a:t>
            </a:r>
            <a:endParaRPr lang="pt-BR" sz="1400" b="1" spc="-5" dirty="0">
              <a:solidFill>
                <a:srgbClr val="233E5F"/>
              </a:solidFill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</a:pPr>
            <a:endParaRPr sz="1400" dirty="0">
              <a:latin typeface="Calibri"/>
              <a:cs typeface="Calibri"/>
            </a:endParaRPr>
          </a:p>
          <a:p>
            <a:pPr marL="12700" marR="168275" algn="just">
              <a:lnSpc>
                <a:spcPct val="101600"/>
              </a:lnSpc>
              <a:spcBef>
                <a:spcPts val="5"/>
              </a:spcBef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sz="1400" spc="-5" dirty="0">
                <a:latin typeface="Calibri"/>
                <a:cs typeface="Calibri"/>
              </a:rPr>
              <a:t>A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família com renda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superior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 três salários mínimos </a:t>
            </a:r>
            <a:r>
              <a:rPr sz="1400" spc="-5" dirty="0">
                <a:latin typeface="Calibri"/>
                <a:cs typeface="Calibri"/>
              </a:rPr>
              <a:t> ou renda mensal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por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pessoa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maior que meio salário  mínimo</a:t>
            </a:r>
            <a:r>
              <a:rPr sz="1400" spc="-5" dirty="0">
                <a:latin typeface="Calibri"/>
                <a:cs typeface="Calibri"/>
              </a:rPr>
              <a:t> (R$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522,50);</a:t>
            </a:r>
            <a:endParaRPr sz="1400" dirty="0">
              <a:latin typeface="Calibri"/>
              <a:cs typeface="Calibri"/>
            </a:endParaRPr>
          </a:p>
          <a:p>
            <a:pPr marL="184150" indent="-171450" algn="just">
              <a:lnSpc>
                <a:spcPts val="1520"/>
              </a:lnSpc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sz="1400" spc="-10" dirty="0">
                <a:latin typeface="Calibri"/>
                <a:cs typeface="Calibri"/>
              </a:rPr>
              <a:t>Cidadão </a:t>
            </a:r>
            <a:r>
              <a:rPr sz="1400" spc="-5" dirty="0">
                <a:latin typeface="Calibri"/>
                <a:cs typeface="Calibri"/>
              </a:rPr>
              <a:t>que esteja recebendo Seguro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Desemprego;</a:t>
            </a:r>
            <a:endParaRPr sz="1400" dirty="0">
              <a:latin typeface="Calibri"/>
              <a:cs typeface="Calibri"/>
            </a:endParaRPr>
          </a:p>
          <a:p>
            <a:pPr marL="12700" marR="168910" algn="just">
              <a:lnSpc>
                <a:spcPts val="1710"/>
              </a:lnSpc>
              <a:spcBef>
                <a:spcPts val="5"/>
              </a:spcBef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10" dirty="0">
                <a:latin typeface="Calibri"/>
                <a:cs typeface="Calibri"/>
              </a:rPr>
              <a:t> </a:t>
            </a:r>
            <a:r>
              <a:rPr sz="1400" spc="-10" dirty="0" err="1">
                <a:latin typeface="Calibri"/>
                <a:cs typeface="Calibri"/>
              </a:rPr>
              <a:t>Cidadão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que esteja recebendo benefícios  previdenciários, assistenciais ou de transferência </a:t>
            </a:r>
            <a:r>
              <a:rPr sz="1400" spc="-10" dirty="0">
                <a:latin typeface="Calibri"/>
                <a:cs typeface="Calibri"/>
              </a:rPr>
              <a:t>de  </a:t>
            </a:r>
            <a:r>
              <a:rPr sz="1400" spc="-5" dirty="0">
                <a:latin typeface="Calibri"/>
                <a:cs typeface="Calibri"/>
              </a:rPr>
              <a:t>renda </a:t>
            </a:r>
            <a:r>
              <a:rPr sz="1400" spc="-10" dirty="0">
                <a:latin typeface="Calibri"/>
                <a:cs typeface="Calibri"/>
              </a:rPr>
              <a:t>federal </a:t>
            </a:r>
            <a:r>
              <a:rPr sz="1400" spc="-5" dirty="0">
                <a:latin typeface="Calibri"/>
                <a:cs typeface="Calibri"/>
              </a:rPr>
              <a:t>(exceto Bolsa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Família);</a:t>
            </a:r>
            <a:endParaRPr sz="1400" dirty="0">
              <a:latin typeface="Calibri"/>
              <a:cs typeface="Calibri"/>
            </a:endParaRPr>
          </a:p>
          <a:p>
            <a:pPr marL="12700" marR="5715" algn="just">
              <a:lnSpc>
                <a:spcPts val="1710"/>
              </a:lnSpc>
              <a:spcBef>
                <a:spcPts val="10"/>
              </a:spcBef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 err="1">
                <a:latin typeface="Calibri"/>
                <a:cs typeface="Calibri"/>
              </a:rPr>
              <a:t>Cidadão</a:t>
            </a:r>
            <a:r>
              <a:rPr sz="1400" spc="-5" dirty="0">
                <a:latin typeface="Calibri"/>
                <a:cs typeface="Calibri"/>
              </a:rPr>
              <a:t> com rendimentos tributáveis acima do teto </a:t>
            </a:r>
            <a:r>
              <a:rPr sz="1400" spc="-10" dirty="0">
                <a:latin typeface="Calibri"/>
                <a:cs typeface="Calibri"/>
              </a:rPr>
              <a:t>de  </a:t>
            </a:r>
            <a:r>
              <a:rPr sz="1400" spc="-5" dirty="0">
                <a:latin typeface="Calibri"/>
                <a:cs typeface="Calibri"/>
              </a:rPr>
              <a:t>R$28.559.70 em 2018 (de acordo com Declaração</a:t>
            </a:r>
            <a:r>
              <a:rPr sz="1400" spc="28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do</a:t>
            </a:r>
            <a:endParaRPr sz="1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30"/>
              </a:spcBef>
            </a:pPr>
            <a:r>
              <a:rPr sz="1400" spc="-5" dirty="0">
                <a:latin typeface="Calibri"/>
                <a:cs typeface="Calibri"/>
              </a:rPr>
              <a:t>Imposto de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Renda).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Condições</a:t>
            </a:r>
            <a:r>
              <a:rPr sz="1400" b="1" spc="-10" dirty="0">
                <a:solidFill>
                  <a:srgbClr val="233E5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Especiais</a:t>
            </a:r>
            <a:endParaRPr sz="1400" dirty="0">
              <a:latin typeface="Calibri"/>
              <a:cs typeface="Calibri"/>
            </a:endParaRPr>
          </a:p>
          <a:p>
            <a:pPr marL="12700" marR="173355" algn="just">
              <a:lnSpc>
                <a:spcPct val="101800"/>
              </a:lnSpc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 mulher, chefe de família, terá </a:t>
            </a:r>
            <a:r>
              <a:rPr sz="1400" spc="-10" dirty="0">
                <a:latin typeface="Calibri"/>
                <a:cs typeface="Calibri"/>
              </a:rPr>
              <a:t>direito </a:t>
            </a:r>
            <a:r>
              <a:rPr sz="1400" spc="-5" dirty="0">
                <a:latin typeface="Calibri"/>
                <a:cs typeface="Calibri"/>
              </a:rPr>
              <a:t>a duas cotas  do auxílio emergencial, totalizando R$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1.200,00;</a:t>
            </a:r>
            <a:endParaRPr sz="1400" dirty="0">
              <a:latin typeface="Calibri"/>
              <a:cs typeface="Calibri"/>
            </a:endParaRPr>
          </a:p>
          <a:p>
            <a:pPr marL="12700" marR="172720" algn="just">
              <a:lnSpc>
                <a:spcPts val="1710"/>
              </a:lnSpc>
              <a:spcBef>
                <a:spcPts val="55"/>
              </a:spcBef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 err="1">
                <a:latin typeface="Calibri"/>
                <a:cs typeface="Calibri"/>
              </a:rPr>
              <a:t>Duas</a:t>
            </a:r>
            <a:r>
              <a:rPr sz="1400" spc="-5" dirty="0">
                <a:latin typeface="Calibri"/>
                <a:cs typeface="Calibri"/>
              </a:rPr>
              <a:t> pessoas de uma mesma família poderão  acumular benefícios: um auxílio emergencial e </a:t>
            </a:r>
            <a:r>
              <a:rPr sz="1400" spc="-10" dirty="0">
                <a:latin typeface="Calibri"/>
                <a:cs typeface="Calibri"/>
              </a:rPr>
              <a:t>uma  </a:t>
            </a:r>
            <a:r>
              <a:rPr sz="1400" spc="-5" dirty="0">
                <a:latin typeface="Calibri"/>
                <a:cs typeface="Calibri"/>
              </a:rPr>
              <a:t>Bolsa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Família.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"/>
            </a:pP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b="1" spc="-10" dirty="0">
                <a:solidFill>
                  <a:srgbClr val="233E5F"/>
                </a:solidFill>
                <a:latin typeface="Calibri"/>
                <a:cs typeface="Calibri"/>
              </a:rPr>
              <a:t>Público 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que recebe o benefício assistencial Bolsa</a:t>
            </a:r>
            <a:r>
              <a:rPr sz="1400" b="1" spc="20" dirty="0">
                <a:solidFill>
                  <a:srgbClr val="233E5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Família</a:t>
            </a:r>
            <a:endParaRPr sz="1400" dirty="0">
              <a:latin typeface="Calibri"/>
              <a:cs typeface="Calibri"/>
            </a:endParaRPr>
          </a:p>
          <a:p>
            <a:pPr marL="12700" marR="29845" algn="just">
              <a:lnSpc>
                <a:spcPct val="101800"/>
              </a:lnSpc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Para </a:t>
            </a:r>
            <a:r>
              <a:rPr sz="1400" spc="-10" dirty="0">
                <a:latin typeface="Calibri"/>
                <a:cs typeface="Calibri"/>
              </a:rPr>
              <a:t>quem </a:t>
            </a:r>
            <a:r>
              <a:rPr sz="1400" spc="-5" dirty="0">
                <a:latin typeface="Calibri"/>
                <a:cs typeface="Calibri"/>
              </a:rPr>
              <a:t>recebe a Bolsa Família, a avaliação de </a:t>
            </a:r>
            <a:r>
              <a:rPr sz="1400" spc="-10" dirty="0">
                <a:latin typeface="Calibri"/>
                <a:cs typeface="Calibri"/>
              </a:rPr>
              <a:t>quem  </a:t>
            </a:r>
            <a:r>
              <a:rPr sz="1400" spc="-5" dirty="0">
                <a:latin typeface="Calibri"/>
                <a:cs typeface="Calibri"/>
              </a:rPr>
              <a:t>tem direito será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automática.</a:t>
            </a:r>
            <a:endParaRPr sz="1400" dirty="0">
              <a:latin typeface="Calibri"/>
              <a:cs typeface="Calibri"/>
            </a:endParaRPr>
          </a:p>
          <a:p>
            <a:pPr marL="12700" marR="30480" algn="just">
              <a:lnSpc>
                <a:spcPct val="101699"/>
              </a:lnSpc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 público da Bolsa Família terá o valor do benefício  atual substituído pelo auxílio emergencial, durante </a:t>
            </a:r>
            <a:r>
              <a:rPr sz="1400" spc="-10" dirty="0">
                <a:latin typeface="Calibri"/>
                <a:cs typeface="Calibri"/>
              </a:rPr>
              <a:t>os  próximos </a:t>
            </a:r>
            <a:r>
              <a:rPr sz="1400" spc="-5" dirty="0">
                <a:latin typeface="Calibri"/>
                <a:cs typeface="Calibri"/>
              </a:rPr>
              <a:t>três meses, caso o valor do Bolsa seja inferior a  R$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600,00.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334" y="702056"/>
            <a:ext cx="4623816" cy="6373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Como se</a:t>
            </a:r>
            <a:r>
              <a:rPr sz="1400" b="1" spc="-10" dirty="0">
                <a:solidFill>
                  <a:srgbClr val="233E5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cadastrar?</a:t>
            </a:r>
            <a:endParaRPr sz="1400" dirty="0">
              <a:latin typeface="Calibri"/>
              <a:cs typeface="Calibri"/>
            </a:endParaRPr>
          </a:p>
          <a:p>
            <a:pPr marL="12700" marR="27940" algn="just">
              <a:lnSpc>
                <a:spcPct val="101800"/>
              </a:lnSpc>
              <a:spcBef>
                <a:spcPts val="5"/>
              </a:spcBef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primeira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coisa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fazer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é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informar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ao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governo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que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você  </a:t>
            </a:r>
            <a:r>
              <a:rPr sz="1400" spc="-10" dirty="0">
                <a:latin typeface="Calibri"/>
                <a:cs typeface="Calibri"/>
              </a:rPr>
              <a:t>precisa </a:t>
            </a:r>
            <a:r>
              <a:rPr sz="1400" spc="-5" dirty="0">
                <a:latin typeface="Calibri"/>
                <a:cs typeface="Calibri"/>
              </a:rPr>
              <a:t>do auxílio. Para isso existem 02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maneiras:</a:t>
            </a:r>
            <a:endParaRPr sz="1400" dirty="0">
              <a:latin typeface="Calibri"/>
              <a:cs typeface="Calibri"/>
            </a:endParaRPr>
          </a:p>
          <a:p>
            <a:pPr marL="184150" indent="-171450" algn="just">
              <a:lnSpc>
                <a:spcPts val="1525"/>
              </a:lnSpc>
              <a:buFont typeface="Wingdings"/>
              <a:buChar char=""/>
              <a:tabLst>
                <a:tab pos="184150" algn="l"/>
              </a:tabLst>
            </a:pPr>
            <a:r>
              <a:rPr lang="pt-BR"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Estar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cadastrado</a:t>
            </a:r>
            <a:r>
              <a:rPr sz="1400" spc="-5" dirty="0">
                <a:latin typeface="Calibri"/>
                <a:cs typeface="Calibri"/>
              </a:rPr>
              <a:t> no CADASTRO ÚNICO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(CAD-ÚNICO);</a:t>
            </a:r>
            <a:endParaRPr sz="1400" dirty="0">
              <a:latin typeface="Calibri"/>
              <a:cs typeface="Calibri"/>
            </a:endParaRPr>
          </a:p>
          <a:p>
            <a:pPr marL="184150" indent="-171450" algn="just">
              <a:lnSpc>
                <a:spcPts val="1625"/>
              </a:lnSpc>
              <a:buFont typeface="Wingdings"/>
              <a:buChar char=""/>
              <a:tabLst>
                <a:tab pos="184150" algn="l"/>
              </a:tabLst>
            </a:pPr>
            <a:r>
              <a:rPr lang="pt-BR"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 não estiver cadastrado</a:t>
            </a:r>
            <a:r>
              <a:rPr sz="1400" spc="-5" dirty="0">
                <a:latin typeface="Calibri"/>
                <a:cs typeface="Calibri"/>
              </a:rPr>
              <a:t> no CAD-ÚNICO,</a:t>
            </a:r>
            <a:r>
              <a:rPr sz="1400" spc="19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deverá</a:t>
            </a:r>
            <a:endParaRPr sz="1400" dirty="0">
              <a:latin typeface="Calibri"/>
              <a:cs typeface="Calibri"/>
            </a:endParaRPr>
          </a:p>
          <a:p>
            <a:pPr marL="12700" marR="116205" algn="just">
              <a:lnSpc>
                <a:spcPts val="1650"/>
              </a:lnSpc>
              <a:spcBef>
                <a:spcPts val="65"/>
              </a:spcBef>
            </a:pPr>
            <a:r>
              <a:rPr sz="1400" spc="-5" dirty="0">
                <a:latin typeface="Calibri"/>
                <a:cs typeface="Calibri"/>
              </a:rPr>
              <a:t>realizar o cadastro online pelos links disponibilizados  pela Caixa Econômica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Federal:</a:t>
            </a:r>
            <a:endParaRPr sz="1400" dirty="0">
              <a:latin typeface="Calibri"/>
              <a:cs typeface="Calibri"/>
            </a:endParaRPr>
          </a:p>
          <a:p>
            <a:pPr marL="12700" algn="just">
              <a:lnSpc>
                <a:spcPts val="1080"/>
              </a:lnSpc>
            </a:pPr>
            <a:r>
              <a:rPr sz="1400" b="1" spc="-5" dirty="0">
                <a:latin typeface="Calibri"/>
                <a:cs typeface="Calibri"/>
              </a:rPr>
              <a:t>APLICATIVO CELULAR</a:t>
            </a:r>
            <a:r>
              <a:rPr sz="1400" spc="-5" dirty="0">
                <a:latin typeface="Calibri"/>
                <a:cs typeface="Calibri"/>
              </a:rPr>
              <a:t>: CAIXA/Auxilio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Emergencial</a:t>
            </a:r>
            <a:endParaRPr sz="1400" dirty="0">
              <a:latin typeface="Calibri"/>
              <a:cs typeface="Calibri"/>
            </a:endParaRPr>
          </a:p>
          <a:p>
            <a:pPr marL="12700" algn="just">
              <a:lnSpc>
                <a:spcPts val="1455"/>
              </a:lnSpc>
            </a:pPr>
            <a:r>
              <a:rPr sz="1400" b="1" spc="-5" dirty="0">
                <a:latin typeface="Calibri"/>
                <a:cs typeface="Calibri"/>
              </a:rPr>
              <a:t>SITE</a:t>
            </a:r>
            <a:r>
              <a:rPr sz="1400" spc="-5" dirty="0">
                <a:latin typeface="Calibri"/>
                <a:cs typeface="Calibri"/>
              </a:rPr>
              <a:t>: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  <a:hlinkClick r:id="rId2"/>
              </a:rPr>
              <a:t>https://auxilio.caixa.gov.br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Como </a:t>
            </a:r>
            <a:r>
              <a:rPr sz="1400" b="1" dirty="0">
                <a:solidFill>
                  <a:srgbClr val="233E5F"/>
                </a:solidFill>
                <a:latin typeface="Calibri"/>
                <a:cs typeface="Calibri"/>
              </a:rPr>
              <a:t>será 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feito o</a:t>
            </a:r>
            <a:r>
              <a:rPr sz="1400" b="1" spc="-10" dirty="0">
                <a:solidFill>
                  <a:srgbClr val="233E5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233E5F"/>
                </a:solidFill>
                <a:latin typeface="Calibri"/>
                <a:cs typeface="Calibri"/>
              </a:rPr>
              <a:t>pagamento?</a:t>
            </a:r>
            <a:endParaRPr sz="1400" dirty="0">
              <a:latin typeface="Calibri"/>
              <a:cs typeface="Calibri"/>
            </a:endParaRPr>
          </a:p>
          <a:p>
            <a:pPr marL="12700" marR="120014" algn="just">
              <a:lnSpc>
                <a:spcPct val="101800"/>
              </a:lnSpc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Por conta poupança da Caixa ou Banco do </a:t>
            </a:r>
            <a:r>
              <a:rPr sz="1400" dirty="0">
                <a:latin typeface="Calibri"/>
                <a:cs typeface="Calibri"/>
              </a:rPr>
              <a:t>Brasil </a:t>
            </a:r>
            <a:r>
              <a:rPr sz="1400" spc="-10" dirty="0">
                <a:latin typeface="Calibri"/>
                <a:cs typeface="Calibri"/>
              </a:rPr>
              <a:t>já  </a:t>
            </a:r>
            <a:r>
              <a:rPr sz="1400" spc="-5" dirty="0">
                <a:latin typeface="Calibri"/>
                <a:cs typeface="Calibri"/>
              </a:rPr>
              <a:t>existente em nome do trabalhador;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ou</a:t>
            </a:r>
          </a:p>
          <a:p>
            <a:pPr marL="12700" marR="116205" algn="just">
              <a:lnSpc>
                <a:spcPts val="1710"/>
              </a:lnSpc>
              <a:spcBef>
                <a:spcPts val="55"/>
              </a:spcBef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Por agências bancárias públicas federais (conta  poupança social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digital);</a:t>
            </a:r>
            <a:endParaRPr sz="1400" dirty="0">
              <a:latin typeface="Calibri"/>
              <a:cs typeface="Calibri"/>
            </a:endParaRPr>
          </a:p>
          <a:p>
            <a:pPr marL="12700" marR="120014" algn="just">
              <a:lnSpc>
                <a:spcPts val="1710"/>
              </a:lnSpc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 conta será aberta de forma automática em nome</a:t>
            </a:r>
            <a:r>
              <a:rPr sz="1400" spc="-2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do  </a:t>
            </a:r>
            <a:r>
              <a:rPr sz="1400" spc="-5" dirty="0">
                <a:latin typeface="Calibri"/>
                <a:cs typeface="Calibri"/>
              </a:rPr>
              <a:t>beneficiário com </a:t>
            </a:r>
            <a:r>
              <a:rPr sz="1400" spc="-10" dirty="0">
                <a:latin typeface="Calibri"/>
                <a:cs typeface="Calibri"/>
              </a:rPr>
              <a:t>dispensa </a:t>
            </a:r>
            <a:r>
              <a:rPr sz="1400" spc="-5" dirty="0">
                <a:latin typeface="Calibri"/>
                <a:cs typeface="Calibri"/>
              </a:rPr>
              <a:t>da apresentação </a:t>
            </a:r>
            <a:r>
              <a:rPr sz="1400" spc="-10" dirty="0">
                <a:latin typeface="Calibri"/>
                <a:cs typeface="Calibri"/>
              </a:rPr>
              <a:t>de  </a:t>
            </a:r>
            <a:r>
              <a:rPr sz="1400" spc="-5" dirty="0">
                <a:latin typeface="Calibri"/>
                <a:cs typeface="Calibri"/>
              </a:rPr>
              <a:t>documentos (sem tarifa de manutenção);</a:t>
            </a:r>
            <a:endParaRPr sz="1400" dirty="0">
              <a:latin typeface="Calibri"/>
              <a:cs typeface="Calibri"/>
            </a:endParaRPr>
          </a:p>
          <a:p>
            <a:pPr marL="12700" marR="5080" algn="just">
              <a:lnSpc>
                <a:spcPts val="1710"/>
              </a:lnSpc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 conta pode ser a mesma já usada para pagar recursos  de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programas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sociais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governamentais,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como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PIS/PASEP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ou  FGTS;</a:t>
            </a:r>
            <a:endParaRPr sz="1400" dirty="0">
              <a:latin typeface="Calibri"/>
              <a:cs typeface="Calibri"/>
            </a:endParaRPr>
          </a:p>
          <a:p>
            <a:pPr marL="12700" marR="120650" algn="just">
              <a:lnSpc>
                <a:spcPts val="1710"/>
              </a:lnSpc>
              <a:spcBef>
                <a:spcPts val="5"/>
              </a:spcBef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lang="pt-BR" sz="1400" spc="-5" dirty="0">
                <a:latin typeface="Calibri"/>
                <a:cs typeface="Calibri"/>
              </a:rPr>
              <a:t> </a:t>
            </a:r>
            <a:r>
              <a:rPr sz="1400" spc="-5" dirty="0" err="1">
                <a:latin typeface="Calibri"/>
                <a:cs typeface="Calibri"/>
              </a:rPr>
              <a:t>Quem</a:t>
            </a:r>
            <a:r>
              <a:rPr sz="1400" spc="-5" dirty="0">
                <a:latin typeface="Calibri"/>
                <a:cs typeface="Calibri"/>
              </a:rPr>
              <a:t> possui conta em outra agência </a:t>
            </a:r>
            <a:r>
              <a:rPr sz="1400" spc="-10" dirty="0">
                <a:latin typeface="Calibri"/>
                <a:cs typeface="Calibri"/>
              </a:rPr>
              <a:t>bancária poderá  </a:t>
            </a:r>
            <a:r>
              <a:rPr sz="1400" spc="-5" dirty="0">
                <a:latin typeface="Calibri"/>
                <a:cs typeface="Calibri"/>
              </a:rPr>
              <a:t>realizar uma transferência eletrônica de dinheiro </a:t>
            </a:r>
            <a:r>
              <a:rPr sz="1400" spc="-10" dirty="0">
                <a:latin typeface="Calibri"/>
                <a:cs typeface="Calibri"/>
              </a:rPr>
              <a:t>por  </a:t>
            </a:r>
            <a:r>
              <a:rPr sz="1400" spc="-5" dirty="0">
                <a:latin typeface="Calibri"/>
                <a:cs typeface="Calibri"/>
              </a:rPr>
              <a:t>mês, sem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custo;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346710" marR="818515" algn="ctr">
              <a:lnSpc>
                <a:spcPct val="117100"/>
              </a:lnSpc>
            </a:pPr>
            <a:r>
              <a:rPr sz="1400" b="1" i="1" spc="-5" dirty="0">
                <a:latin typeface="Calibri"/>
                <a:cs typeface="Calibri"/>
              </a:rPr>
              <a:t>CENTRAL DE ATENDIMENTO TELEFÔNICO  AUTOMÁTICO </a:t>
            </a:r>
            <a:r>
              <a:rPr lang="pt-BR" sz="1400" b="1" i="1" spc="-5" dirty="0">
                <a:latin typeface="Calibri"/>
                <a:cs typeface="Calibri"/>
              </a:rPr>
              <a:t>- </a:t>
            </a:r>
            <a:r>
              <a:rPr sz="1400" b="1" i="1" spc="-5" dirty="0">
                <a:latin typeface="Calibri"/>
                <a:cs typeface="Calibri"/>
              </a:rPr>
              <a:t>LIGUE</a:t>
            </a:r>
            <a:r>
              <a:rPr sz="1400" b="1" i="1" spc="-15" dirty="0">
                <a:latin typeface="Calibri"/>
                <a:cs typeface="Calibri"/>
              </a:rPr>
              <a:t> </a:t>
            </a:r>
            <a:r>
              <a:rPr sz="1400" b="1" i="1" spc="-5" dirty="0">
                <a:latin typeface="Calibri"/>
                <a:cs typeface="Calibri"/>
              </a:rPr>
              <a:t>111</a:t>
            </a:r>
            <a:endParaRPr sz="1400" dirty="0">
              <a:latin typeface="Calibri"/>
              <a:cs typeface="Calibri"/>
            </a:endParaRPr>
          </a:p>
          <a:p>
            <a:pPr marL="135255" marR="607060" algn="ctr">
              <a:lnSpc>
                <a:spcPct val="117100"/>
              </a:lnSpc>
              <a:spcBef>
                <a:spcPts val="994"/>
              </a:spcBef>
            </a:pPr>
            <a:r>
              <a:rPr sz="1200" i="1" spc="-10" dirty="0">
                <a:latin typeface="Calibri"/>
                <a:cs typeface="Calibri"/>
              </a:rPr>
              <a:t>(Permite </a:t>
            </a:r>
            <a:r>
              <a:rPr sz="1200" i="1" spc="-5" dirty="0">
                <a:latin typeface="Calibri"/>
                <a:cs typeface="Calibri"/>
              </a:rPr>
              <a:t>consultar se está no </a:t>
            </a:r>
            <a:r>
              <a:rPr sz="1200" i="1" dirty="0">
                <a:latin typeface="Calibri"/>
                <a:cs typeface="Calibri"/>
              </a:rPr>
              <a:t>CAD-ÚNICO, </a:t>
            </a:r>
            <a:r>
              <a:rPr sz="1200" i="1" spc="-5" dirty="0" err="1">
                <a:latin typeface="Calibri"/>
                <a:cs typeface="Calibri"/>
              </a:rPr>
              <a:t>Bolsa</a:t>
            </a:r>
            <a:r>
              <a:rPr lang="pt-BR" sz="1200" i="1" spc="-5" dirty="0">
                <a:latin typeface="Calibri"/>
                <a:cs typeface="Calibri"/>
              </a:rPr>
              <a:t> </a:t>
            </a:r>
            <a:r>
              <a:rPr sz="1200" i="1" spc="-5" dirty="0" err="1">
                <a:latin typeface="Calibri"/>
                <a:cs typeface="Calibri"/>
              </a:rPr>
              <a:t>Família</a:t>
            </a:r>
            <a:r>
              <a:rPr sz="1200" i="1" spc="-5" dirty="0">
                <a:latin typeface="Calibri"/>
                <a:cs typeface="Calibri"/>
              </a:rPr>
              <a:t> e se precisa se cadastrar no</a:t>
            </a:r>
            <a:r>
              <a:rPr sz="1200" i="1" spc="-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APP/SITE)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750" y="809625"/>
            <a:ext cx="4700016" cy="3168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sz="1800" b="1" spc="-5" dirty="0"/>
              <a:t>BENEFÍCIO DE PRESTAÇÃO  CONTINUADA </a:t>
            </a:r>
            <a:r>
              <a:rPr sz="1800" b="1" spc="-10" dirty="0"/>
              <a:t>(BPC)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750" y="1343025"/>
            <a:ext cx="4572000" cy="5735032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indent="168275" algn="just">
              <a:lnSpc>
                <a:spcPct val="101699"/>
              </a:lnSpc>
              <a:spcBef>
                <a:spcPts val="70"/>
              </a:spcBef>
              <a:buSzPct val="85714"/>
              <a:buFont typeface="Symbol"/>
              <a:buChar char=""/>
              <a:tabLst>
                <a:tab pos="127000" algn="l"/>
              </a:tabLst>
            </a:pPr>
            <a:r>
              <a:rPr sz="1400" spc="-5" dirty="0">
                <a:latin typeface="Calibri"/>
                <a:cs typeface="Calibri"/>
              </a:rPr>
              <a:t>Fica </a:t>
            </a:r>
            <a:r>
              <a:rPr sz="1400" spc="5" dirty="0">
                <a:latin typeface="Calibri"/>
                <a:cs typeface="Calibri"/>
              </a:rPr>
              <a:t>autorizada </a:t>
            </a:r>
            <a:r>
              <a:rPr sz="1400" spc="-5" dirty="0">
                <a:latin typeface="Calibri"/>
                <a:cs typeface="Calibri"/>
              </a:rPr>
              <a:t>a </a:t>
            </a:r>
            <a:r>
              <a:rPr sz="1400" spc="5" dirty="0">
                <a:latin typeface="Calibri"/>
                <a:cs typeface="Calibri"/>
              </a:rPr>
              <a:t>antecipação </a:t>
            </a:r>
            <a:r>
              <a:rPr sz="1400" spc="-5" dirty="0">
                <a:latin typeface="Calibri"/>
                <a:cs typeface="Calibri"/>
              </a:rPr>
              <a:t>do pagamento do auxílio  </a:t>
            </a:r>
            <a:r>
              <a:rPr sz="1400" spc="5" dirty="0">
                <a:latin typeface="Calibri"/>
                <a:cs typeface="Calibri"/>
              </a:rPr>
              <a:t>emergencial </a:t>
            </a:r>
            <a:r>
              <a:rPr sz="1400" spc="-5" dirty="0">
                <a:latin typeface="Calibri"/>
                <a:cs typeface="Calibri"/>
              </a:rPr>
              <a:t>para </a:t>
            </a:r>
            <a:r>
              <a:rPr sz="1400" spc="-10" dirty="0">
                <a:latin typeface="Calibri"/>
                <a:cs typeface="Calibri"/>
              </a:rPr>
              <a:t>pessoas </a:t>
            </a:r>
            <a:r>
              <a:rPr sz="1400" spc="5" dirty="0">
                <a:latin typeface="Calibri"/>
                <a:cs typeface="Calibri"/>
              </a:rPr>
              <a:t>com </a:t>
            </a:r>
            <a:r>
              <a:rPr sz="1400" b="1" spc="-5" dirty="0">
                <a:latin typeface="Calibri"/>
                <a:cs typeface="Calibri"/>
              </a:rPr>
              <a:t>deficiência e idosos </a:t>
            </a:r>
            <a:r>
              <a:rPr sz="1400" b="1" spc="-10" dirty="0">
                <a:latin typeface="Calibri"/>
                <a:cs typeface="Calibri"/>
              </a:rPr>
              <a:t>com  </a:t>
            </a:r>
            <a:r>
              <a:rPr sz="1400" b="1" spc="-5" dirty="0">
                <a:latin typeface="Calibri"/>
                <a:cs typeface="Calibri"/>
              </a:rPr>
              <a:t>65 </a:t>
            </a:r>
            <a:r>
              <a:rPr sz="1400" spc="-5" dirty="0">
                <a:latin typeface="Calibri"/>
                <a:cs typeface="Calibri"/>
              </a:rPr>
              <a:t>anos </a:t>
            </a:r>
            <a:r>
              <a:rPr sz="1400" b="1" spc="-5" dirty="0">
                <a:latin typeface="Calibri"/>
                <a:cs typeface="Calibri"/>
              </a:rPr>
              <a:t>ou mais </a:t>
            </a:r>
            <a:r>
              <a:rPr sz="1400" dirty="0">
                <a:latin typeface="Calibri"/>
                <a:cs typeface="Calibri"/>
              </a:rPr>
              <a:t>que </a:t>
            </a:r>
            <a:r>
              <a:rPr sz="1400" spc="-5" dirty="0">
                <a:latin typeface="Calibri"/>
                <a:cs typeface="Calibri"/>
              </a:rPr>
              <a:t>comprovem não </a:t>
            </a:r>
            <a:r>
              <a:rPr sz="1400" dirty="0">
                <a:latin typeface="Calibri"/>
                <a:cs typeface="Calibri"/>
              </a:rPr>
              <a:t>possuir </a:t>
            </a:r>
            <a:r>
              <a:rPr sz="1400" spc="-5" dirty="0">
                <a:latin typeface="Calibri"/>
                <a:cs typeface="Calibri"/>
              </a:rPr>
              <a:t>meios </a:t>
            </a:r>
            <a:r>
              <a:rPr sz="1400" spc="-10" dirty="0">
                <a:latin typeface="Calibri"/>
                <a:cs typeface="Calibri"/>
              </a:rPr>
              <a:t>de  </a:t>
            </a:r>
            <a:r>
              <a:rPr sz="1400" spc="-5" dirty="0">
                <a:latin typeface="Calibri"/>
                <a:cs typeface="Calibri"/>
              </a:rPr>
              <a:t>prover a </a:t>
            </a:r>
            <a:r>
              <a:rPr sz="1400" spc="-10" dirty="0">
                <a:latin typeface="Calibri"/>
                <a:cs typeface="Calibri"/>
              </a:rPr>
              <a:t>própria </a:t>
            </a:r>
            <a:r>
              <a:rPr sz="1400" spc="5" dirty="0">
                <a:latin typeface="Calibri"/>
                <a:cs typeface="Calibri"/>
              </a:rPr>
              <a:t>manutenção </a:t>
            </a:r>
            <a:r>
              <a:rPr sz="1400" spc="-5" dirty="0">
                <a:latin typeface="Calibri"/>
                <a:cs typeface="Calibri"/>
              </a:rPr>
              <a:t>nem de </a:t>
            </a:r>
            <a:r>
              <a:rPr sz="1400" dirty="0">
                <a:latin typeface="Calibri"/>
                <a:cs typeface="Calibri"/>
              </a:rPr>
              <a:t>tê-la </a:t>
            </a:r>
            <a:r>
              <a:rPr sz="1400" spc="-5" dirty="0">
                <a:latin typeface="Calibri"/>
                <a:cs typeface="Calibri"/>
              </a:rPr>
              <a:t>provida </a:t>
            </a:r>
            <a:r>
              <a:rPr sz="1400" dirty="0">
                <a:latin typeface="Calibri"/>
                <a:cs typeface="Calibri"/>
              </a:rPr>
              <a:t>por  </a:t>
            </a:r>
            <a:r>
              <a:rPr sz="1400" spc="-5" dirty="0">
                <a:latin typeface="Calibri"/>
                <a:cs typeface="Calibri"/>
              </a:rPr>
              <a:t>sua </a:t>
            </a:r>
            <a:r>
              <a:rPr sz="1400" spc="-10" dirty="0">
                <a:latin typeface="Calibri"/>
                <a:cs typeface="Calibri"/>
              </a:rPr>
              <a:t>família </a:t>
            </a:r>
            <a:r>
              <a:rPr sz="1400" spc="5" dirty="0">
                <a:latin typeface="Calibri"/>
                <a:cs typeface="Calibri"/>
              </a:rPr>
              <a:t>(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candidatos</a:t>
            </a:r>
            <a:r>
              <a:rPr sz="1400" u="sng" spc="3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 receber o Benefício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 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Prestação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Continuada</a:t>
            </a:r>
            <a:r>
              <a:rPr sz="1400" u="sng" spc="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(BPC</a:t>
            </a:r>
            <a:r>
              <a:rPr sz="1400" spc="5" dirty="0">
                <a:latin typeface="Calibri"/>
                <a:cs typeface="Calibri"/>
              </a:rPr>
              <a:t>).</a:t>
            </a:r>
            <a:endParaRPr lang="pt-BR" sz="1400" spc="5" dirty="0">
              <a:latin typeface="Calibri"/>
              <a:cs typeface="Calibri"/>
            </a:endParaRPr>
          </a:p>
          <a:p>
            <a:pPr marL="12700" marR="5080" indent="168275" algn="just">
              <a:lnSpc>
                <a:spcPct val="101699"/>
              </a:lnSpc>
              <a:spcBef>
                <a:spcPts val="70"/>
              </a:spcBef>
              <a:buSzPct val="85714"/>
              <a:buFont typeface="Symbol"/>
              <a:buChar char=""/>
              <a:tabLst>
                <a:tab pos="127000" algn="l"/>
              </a:tabLst>
            </a:pPr>
            <a:endParaRPr sz="1400" dirty="0">
              <a:latin typeface="Calibri"/>
              <a:cs typeface="Calibri"/>
            </a:endParaRPr>
          </a:p>
          <a:p>
            <a:pPr marL="12700" marR="95885" indent="168275" algn="just">
              <a:lnSpc>
                <a:spcPct val="101800"/>
              </a:lnSpc>
              <a:buSzPct val="85714"/>
              <a:buFont typeface="Symbol"/>
              <a:buChar char=""/>
              <a:tabLst>
                <a:tab pos="127000" algn="l"/>
              </a:tabLst>
            </a:pPr>
            <a:r>
              <a:rPr sz="1400" spc="-5" dirty="0">
                <a:latin typeface="Calibri"/>
                <a:cs typeface="Calibri"/>
              </a:rPr>
              <a:t>Quando o BPC </a:t>
            </a:r>
            <a:r>
              <a:rPr sz="1400" dirty="0">
                <a:latin typeface="Calibri"/>
                <a:cs typeface="Calibri"/>
              </a:rPr>
              <a:t>for </a:t>
            </a:r>
            <a:r>
              <a:rPr sz="1400" spc="5" dirty="0">
                <a:latin typeface="Calibri"/>
                <a:cs typeface="Calibri"/>
              </a:rPr>
              <a:t>concedido, </a:t>
            </a:r>
            <a:r>
              <a:rPr sz="1400" spc="-5" dirty="0">
                <a:latin typeface="Calibri"/>
                <a:cs typeface="Calibri"/>
              </a:rPr>
              <a:t>ele será devido desde o  dia do </a:t>
            </a:r>
            <a:r>
              <a:rPr sz="1400" spc="5" dirty="0">
                <a:latin typeface="Calibri"/>
                <a:cs typeface="Calibri"/>
              </a:rPr>
              <a:t>requerimento, </a:t>
            </a:r>
            <a:r>
              <a:rPr sz="1400" spc="-5" dirty="0">
                <a:latin typeface="Calibri"/>
                <a:cs typeface="Calibri"/>
              </a:rPr>
              <a:t>e o que tiver sido </a:t>
            </a:r>
            <a:r>
              <a:rPr sz="1400" dirty="0">
                <a:latin typeface="Calibri"/>
                <a:cs typeface="Calibri"/>
              </a:rPr>
              <a:t>adiantado </a:t>
            </a:r>
            <a:r>
              <a:rPr sz="1400" spc="-5" dirty="0">
                <a:latin typeface="Calibri"/>
                <a:cs typeface="Calibri"/>
              </a:rPr>
              <a:t>será  </a:t>
            </a:r>
            <a:r>
              <a:rPr sz="1400" spc="5" dirty="0" err="1">
                <a:latin typeface="Calibri"/>
                <a:cs typeface="Calibri"/>
              </a:rPr>
              <a:t>descontado</a:t>
            </a:r>
            <a:r>
              <a:rPr sz="1400" spc="5" dirty="0">
                <a:latin typeface="Calibri"/>
                <a:cs typeface="Calibri"/>
              </a:rPr>
              <a:t>.</a:t>
            </a:r>
            <a:endParaRPr lang="pt-BR" sz="1400" spc="5" dirty="0">
              <a:latin typeface="Calibri"/>
              <a:cs typeface="Calibri"/>
            </a:endParaRPr>
          </a:p>
          <a:p>
            <a:pPr marL="12700" marR="95885" indent="168275" algn="just">
              <a:lnSpc>
                <a:spcPct val="101800"/>
              </a:lnSpc>
              <a:buSzPct val="85714"/>
              <a:buFont typeface="Symbol"/>
              <a:buChar char=""/>
              <a:tabLst>
                <a:tab pos="127000" algn="l"/>
              </a:tabLst>
            </a:pPr>
            <a:endParaRPr sz="1400" dirty="0">
              <a:latin typeface="Calibri"/>
              <a:cs typeface="Calibri"/>
            </a:endParaRPr>
          </a:p>
          <a:p>
            <a:pPr marL="12700" marR="94615" indent="168275" algn="just">
              <a:lnSpc>
                <a:spcPct val="101699"/>
              </a:lnSpc>
              <a:buSzPct val="85714"/>
              <a:buFont typeface="Symbol"/>
              <a:buChar char=""/>
              <a:tabLst>
                <a:tab pos="127000" algn="l"/>
              </a:tabLst>
            </a:pPr>
            <a:r>
              <a:rPr sz="1400" spc="-5" dirty="0">
                <a:latin typeface="Calibri"/>
                <a:cs typeface="Calibri"/>
              </a:rPr>
              <a:t>Em razão do estado de </a:t>
            </a:r>
            <a:r>
              <a:rPr sz="1400" spc="5" dirty="0">
                <a:latin typeface="Calibri"/>
                <a:cs typeface="Calibri"/>
              </a:rPr>
              <a:t>calamidade pública,</a:t>
            </a:r>
            <a:r>
              <a:rPr sz="1400" spc="3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 </a:t>
            </a:r>
            <a:r>
              <a:rPr sz="1400" spc="-10" dirty="0">
                <a:latin typeface="Calibri"/>
                <a:cs typeface="Calibri"/>
              </a:rPr>
              <a:t>Lei  </a:t>
            </a:r>
            <a:r>
              <a:rPr sz="1400" b="1" spc="-5" dirty="0">
                <a:latin typeface="Calibri"/>
                <a:cs typeface="Calibri"/>
              </a:rPr>
              <a:t>aumenta de ¼ (R$ 261,25) para 1/2 salário </a:t>
            </a:r>
            <a:r>
              <a:rPr sz="1400" b="1" spc="-10" dirty="0">
                <a:latin typeface="Calibri"/>
                <a:cs typeface="Calibri"/>
              </a:rPr>
              <a:t>mínimo </a:t>
            </a:r>
            <a:r>
              <a:rPr sz="1400" b="1" spc="-5" dirty="0">
                <a:latin typeface="Calibri"/>
                <a:cs typeface="Calibri"/>
              </a:rPr>
              <a:t>(R$  522,50) o limite da renda familiar mensal </a:t>
            </a:r>
            <a:r>
              <a:rPr sz="1400" spc="-5" dirty="0">
                <a:latin typeface="Calibri"/>
                <a:cs typeface="Calibri"/>
              </a:rPr>
              <a:t>per capita  para idosos e </a:t>
            </a:r>
            <a:r>
              <a:rPr sz="1400" spc="-10" dirty="0">
                <a:latin typeface="Calibri"/>
                <a:cs typeface="Calibri"/>
              </a:rPr>
              <a:t>pessoas </a:t>
            </a:r>
            <a:r>
              <a:rPr sz="1400" spc="-5" dirty="0">
                <a:latin typeface="Calibri"/>
                <a:cs typeface="Calibri"/>
              </a:rPr>
              <a:t>com </a:t>
            </a:r>
            <a:r>
              <a:rPr sz="1400" spc="5" dirty="0">
                <a:latin typeface="Calibri"/>
                <a:cs typeface="Calibri"/>
              </a:rPr>
              <a:t>deficiência </a:t>
            </a:r>
            <a:r>
              <a:rPr sz="1400" spc="-5" dirty="0">
                <a:latin typeface="Calibri"/>
                <a:cs typeface="Calibri"/>
              </a:rPr>
              <a:t>terem acesso ao  Benefício de Prestação </a:t>
            </a:r>
            <a:r>
              <a:rPr sz="1400" dirty="0">
                <a:latin typeface="Calibri"/>
                <a:cs typeface="Calibri"/>
              </a:rPr>
              <a:t>Continuada </a:t>
            </a:r>
            <a:r>
              <a:rPr sz="1400" spc="-5" dirty="0">
                <a:latin typeface="Calibri"/>
                <a:cs typeface="Calibri"/>
              </a:rPr>
              <a:t>(BPC). O valor </a:t>
            </a:r>
            <a:r>
              <a:rPr sz="1400" spc="-10" dirty="0">
                <a:latin typeface="Calibri"/>
                <a:cs typeface="Calibri"/>
              </a:rPr>
              <a:t>do  </a:t>
            </a:r>
            <a:r>
              <a:rPr sz="1400" spc="-5" dirty="0">
                <a:latin typeface="Calibri"/>
                <a:cs typeface="Calibri"/>
              </a:rPr>
              <a:t>BPC é de um salário mínimo (R$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1.045,00).</a:t>
            </a:r>
            <a:endParaRPr lang="pt-BR" sz="1400" spc="-5" dirty="0">
              <a:latin typeface="Calibri"/>
              <a:cs typeface="Calibri"/>
            </a:endParaRPr>
          </a:p>
          <a:p>
            <a:pPr marL="12700" marR="94615" indent="168275" algn="just">
              <a:lnSpc>
                <a:spcPct val="101699"/>
              </a:lnSpc>
              <a:buSzPct val="85714"/>
              <a:buFont typeface="Symbol"/>
              <a:buChar char=""/>
              <a:tabLst>
                <a:tab pos="127000" algn="l"/>
              </a:tabLst>
            </a:pPr>
            <a:endParaRPr sz="1400" dirty="0">
              <a:latin typeface="Calibri"/>
              <a:cs typeface="Calibri"/>
            </a:endParaRPr>
          </a:p>
          <a:p>
            <a:pPr marL="12700" marR="92075" indent="168275" algn="just">
              <a:lnSpc>
                <a:spcPct val="101699"/>
              </a:lnSpc>
              <a:spcBef>
                <a:spcPts val="5"/>
              </a:spcBef>
              <a:buSzPct val="85714"/>
              <a:buFont typeface="Symbol"/>
              <a:buChar char=""/>
              <a:tabLst>
                <a:tab pos="127000" algn="l"/>
              </a:tabLst>
            </a:pPr>
            <a:r>
              <a:rPr sz="1400" spc="-5" dirty="0">
                <a:latin typeface="Calibri"/>
                <a:cs typeface="Calibri"/>
              </a:rPr>
              <a:t>O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valor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referente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ao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spc="5" dirty="0">
                <a:latin typeface="Calibri"/>
                <a:cs typeface="Calibri"/>
              </a:rPr>
              <a:t>comprometimento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do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orçamento  do </a:t>
            </a:r>
            <a:r>
              <a:rPr sz="1400" spc="-10" dirty="0">
                <a:latin typeface="Calibri"/>
                <a:cs typeface="Calibri"/>
              </a:rPr>
              <a:t>núcleo </a:t>
            </a:r>
            <a:r>
              <a:rPr sz="1400" dirty="0">
                <a:latin typeface="Calibri"/>
                <a:cs typeface="Calibri"/>
              </a:rPr>
              <a:t>familiar </a:t>
            </a:r>
            <a:r>
              <a:rPr sz="1400" spc="-5" dirty="0">
                <a:latin typeface="Calibri"/>
                <a:cs typeface="Calibri"/>
              </a:rPr>
              <a:t>com </a:t>
            </a:r>
            <a:r>
              <a:rPr sz="1400" dirty="0">
                <a:latin typeface="Calibri"/>
                <a:cs typeface="Calibri"/>
              </a:rPr>
              <a:t>gastos </a:t>
            </a:r>
            <a:r>
              <a:rPr sz="1400" spc="-5" dirty="0">
                <a:latin typeface="Calibri"/>
                <a:cs typeface="Calibri"/>
              </a:rPr>
              <a:t>com </a:t>
            </a:r>
            <a:r>
              <a:rPr sz="1400" spc="5" dirty="0">
                <a:latin typeface="Calibri"/>
                <a:cs typeface="Calibri"/>
              </a:rPr>
              <a:t>tratamentos </a:t>
            </a:r>
            <a:r>
              <a:rPr sz="1400" spc="-10" dirty="0">
                <a:latin typeface="Calibri"/>
                <a:cs typeface="Calibri"/>
              </a:rPr>
              <a:t>de  saúde, </a:t>
            </a:r>
            <a:r>
              <a:rPr sz="1400" spc="-5" dirty="0">
                <a:latin typeface="Calibri"/>
                <a:cs typeface="Calibri"/>
              </a:rPr>
              <a:t>médicos, </a:t>
            </a:r>
            <a:r>
              <a:rPr sz="1400" spc="-10" dirty="0">
                <a:latin typeface="Calibri"/>
                <a:cs typeface="Calibri"/>
              </a:rPr>
              <a:t>fraldas, </a:t>
            </a:r>
            <a:r>
              <a:rPr sz="1400" spc="5" dirty="0">
                <a:latin typeface="Calibri"/>
                <a:cs typeface="Calibri"/>
              </a:rPr>
              <a:t>alimentos </a:t>
            </a:r>
            <a:r>
              <a:rPr sz="1400" dirty="0">
                <a:latin typeface="Calibri"/>
                <a:cs typeface="Calibri"/>
              </a:rPr>
              <a:t>especiais </a:t>
            </a:r>
            <a:r>
              <a:rPr sz="1400" spc="-5" dirty="0">
                <a:latin typeface="Calibri"/>
                <a:cs typeface="Calibri"/>
              </a:rPr>
              <a:t>e  </a:t>
            </a:r>
            <a:r>
              <a:rPr sz="1400" spc="5" dirty="0">
                <a:latin typeface="Calibri"/>
                <a:cs typeface="Calibri"/>
              </a:rPr>
              <a:t>medicamentos </a:t>
            </a:r>
            <a:r>
              <a:rPr sz="1400" spc="-5" dirty="0">
                <a:latin typeface="Calibri"/>
                <a:cs typeface="Calibri"/>
              </a:rPr>
              <a:t>do idoso ou da </a:t>
            </a:r>
            <a:r>
              <a:rPr sz="1400" spc="-10" dirty="0">
                <a:latin typeface="Calibri"/>
                <a:cs typeface="Calibri"/>
              </a:rPr>
              <a:t>pessoa </a:t>
            </a:r>
            <a:r>
              <a:rPr sz="1400" spc="-5" dirty="0">
                <a:latin typeface="Calibri"/>
                <a:cs typeface="Calibri"/>
              </a:rPr>
              <a:t>com </a:t>
            </a:r>
            <a:r>
              <a:rPr sz="1400" spc="5" dirty="0">
                <a:latin typeface="Calibri"/>
                <a:cs typeface="Calibri"/>
              </a:rPr>
              <a:t>deficiência,  </a:t>
            </a:r>
            <a:r>
              <a:rPr sz="1400" spc="-5" dirty="0">
                <a:latin typeface="Calibri"/>
                <a:cs typeface="Calibri"/>
              </a:rPr>
              <a:t>será </a:t>
            </a:r>
            <a:r>
              <a:rPr sz="1400" dirty="0">
                <a:latin typeface="Calibri"/>
                <a:cs typeface="Calibri"/>
              </a:rPr>
              <a:t>definido </a:t>
            </a:r>
            <a:r>
              <a:rPr sz="1400" spc="-5" dirty="0">
                <a:latin typeface="Calibri"/>
                <a:cs typeface="Calibri"/>
              </a:rPr>
              <a:t>pelo INSS, a partir de valores </a:t>
            </a:r>
            <a:r>
              <a:rPr sz="1400" spc="5" dirty="0">
                <a:latin typeface="Calibri"/>
                <a:cs typeface="Calibri"/>
              </a:rPr>
              <a:t>médios </a:t>
            </a:r>
            <a:r>
              <a:rPr sz="1400" spc="-10" dirty="0">
                <a:latin typeface="Calibri"/>
                <a:cs typeface="Calibri"/>
              </a:rPr>
              <a:t>dos  </a:t>
            </a:r>
            <a:r>
              <a:rPr sz="1400" spc="5" dirty="0">
                <a:latin typeface="Calibri"/>
                <a:cs typeface="Calibri"/>
              </a:rPr>
              <a:t>gastos </a:t>
            </a:r>
            <a:r>
              <a:rPr sz="1400" dirty="0">
                <a:latin typeface="Calibri"/>
                <a:cs typeface="Calibri"/>
              </a:rPr>
              <a:t>realizados </a:t>
            </a:r>
            <a:r>
              <a:rPr sz="1400" spc="-5" dirty="0">
                <a:latin typeface="Calibri"/>
                <a:cs typeface="Calibri"/>
              </a:rPr>
              <a:t>pelas </a:t>
            </a:r>
            <a:r>
              <a:rPr sz="1400" dirty="0">
                <a:latin typeface="Calibri"/>
                <a:cs typeface="Calibri"/>
              </a:rPr>
              <a:t>famílias exclusivamente </a:t>
            </a:r>
            <a:r>
              <a:rPr sz="1400" spc="-5" dirty="0">
                <a:latin typeface="Calibri"/>
                <a:cs typeface="Calibri"/>
              </a:rPr>
              <a:t>com  essas </a:t>
            </a:r>
            <a:r>
              <a:rPr sz="1400" spc="5" dirty="0">
                <a:latin typeface="Calibri"/>
                <a:cs typeface="Calibri"/>
              </a:rPr>
              <a:t>finalidades, conforme  critérios</a:t>
            </a:r>
            <a:r>
              <a:rPr sz="1400" spc="325" dirty="0">
                <a:latin typeface="Calibri"/>
                <a:cs typeface="Calibri"/>
              </a:rPr>
              <a:t> </a:t>
            </a:r>
            <a:r>
              <a:rPr sz="1400" spc="5" dirty="0">
                <a:latin typeface="Calibri"/>
                <a:cs typeface="Calibri"/>
              </a:rPr>
              <a:t>definidos  </a:t>
            </a:r>
            <a:r>
              <a:rPr sz="1400" spc="-5" dirty="0">
                <a:latin typeface="Calibri"/>
                <a:cs typeface="Calibri"/>
              </a:rPr>
              <a:t>em  </a:t>
            </a:r>
            <a:r>
              <a:rPr sz="1400" spc="5" dirty="0">
                <a:latin typeface="Calibri"/>
                <a:cs typeface="Calibri"/>
              </a:rPr>
              <a:t>regulamento, </a:t>
            </a:r>
            <a:r>
              <a:rPr sz="1400" dirty="0">
                <a:latin typeface="Calibri"/>
                <a:cs typeface="Calibri"/>
              </a:rPr>
              <a:t>facultada </a:t>
            </a:r>
            <a:r>
              <a:rPr sz="1400" spc="-5" dirty="0">
                <a:latin typeface="Calibri"/>
                <a:cs typeface="Calibri"/>
              </a:rPr>
              <a:t>ao </a:t>
            </a:r>
            <a:r>
              <a:rPr sz="1400" spc="5" dirty="0">
                <a:latin typeface="Calibri"/>
                <a:cs typeface="Calibri"/>
              </a:rPr>
              <a:t>interessado </a:t>
            </a:r>
            <a:r>
              <a:rPr sz="1400" spc="-5" dirty="0">
                <a:latin typeface="Calibri"/>
                <a:cs typeface="Calibri"/>
              </a:rPr>
              <a:t>a </a:t>
            </a:r>
            <a:r>
              <a:rPr sz="1400" spc="5" dirty="0">
                <a:latin typeface="Calibri"/>
                <a:cs typeface="Calibri"/>
              </a:rPr>
              <a:t>possibilidade  </a:t>
            </a:r>
            <a:r>
              <a:rPr sz="1400" spc="-5" dirty="0">
                <a:latin typeface="Calibri"/>
                <a:cs typeface="Calibri"/>
              </a:rPr>
              <a:t>de </a:t>
            </a:r>
            <a:r>
              <a:rPr sz="1400" spc="5" dirty="0">
                <a:latin typeface="Calibri"/>
                <a:cs typeface="Calibri"/>
              </a:rPr>
              <a:t>comprovação.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894" y="698246"/>
            <a:ext cx="4639056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5" dirty="0"/>
              <a:t>ANTECIPAÇÃO DO</a:t>
            </a:r>
            <a:r>
              <a:rPr sz="1800" b="1" spc="-10" dirty="0"/>
              <a:t> </a:t>
            </a:r>
            <a:r>
              <a:rPr sz="1800" b="1" spc="-5" dirty="0"/>
              <a:t>AUXÍLIO-DOENÇA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184" y="1266825"/>
            <a:ext cx="4680966" cy="55837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20675" indent="168275" algn="just">
              <a:lnSpc>
                <a:spcPct val="117000"/>
              </a:lnSpc>
              <a:spcBef>
                <a:spcPts val="95"/>
              </a:spcBef>
            </a:pPr>
            <a:r>
              <a:rPr sz="1400" spc="-5" dirty="0">
                <a:cs typeface="Calibri"/>
              </a:rPr>
              <a:t>O </a:t>
            </a:r>
            <a:r>
              <a:rPr sz="1400" spc="5" dirty="0">
                <a:cs typeface="Calibri"/>
              </a:rPr>
              <a:t>auxílio-doença </a:t>
            </a:r>
            <a:r>
              <a:rPr sz="1400" spc="-5" dirty="0">
                <a:cs typeface="Calibri"/>
              </a:rPr>
              <a:t>é </a:t>
            </a:r>
            <a:r>
              <a:rPr sz="1400" spc="-10" dirty="0">
                <a:cs typeface="Calibri"/>
              </a:rPr>
              <a:t>um </a:t>
            </a:r>
            <a:r>
              <a:rPr sz="1400" spc="5" dirty="0">
                <a:cs typeface="Calibri"/>
              </a:rPr>
              <a:t>benefício </a:t>
            </a:r>
            <a:r>
              <a:rPr sz="1400" spc="-5" dirty="0">
                <a:cs typeface="Calibri"/>
              </a:rPr>
              <a:t>pago </a:t>
            </a:r>
            <a:r>
              <a:rPr sz="1400" spc="-5" dirty="0" err="1">
                <a:cs typeface="Calibri"/>
              </a:rPr>
              <a:t>ao</a:t>
            </a:r>
            <a:r>
              <a:rPr sz="1400" spc="-5" dirty="0">
                <a:cs typeface="Calibri"/>
              </a:rPr>
              <a:t> </a:t>
            </a:r>
            <a:r>
              <a:rPr sz="1400" b="1" spc="-5" dirty="0" err="1">
                <a:cs typeface="Calibri"/>
              </a:rPr>
              <a:t>trabalhador</a:t>
            </a:r>
            <a:r>
              <a:rPr lang="pt-BR" sz="1400" b="1" spc="-5" dirty="0">
                <a:cs typeface="Calibri"/>
              </a:rPr>
              <a:t> </a:t>
            </a:r>
            <a:r>
              <a:rPr sz="1400" b="1" spc="-5" dirty="0" err="1">
                <a:cs typeface="Calibri"/>
              </a:rPr>
              <a:t>contribuinte</a:t>
            </a:r>
            <a:r>
              <a:rPr sz="1400" b="1" spc="-5" dirty="0">
                <a:cs typeface="Calibri"/>
              </a:rPr>
              <a:t> do INSS </a:t>
            </a:r>
            <a:r>
              <a:rPr sz="1400" spc="-5" dirty="0">
                <a:cs typeface="Calibri"/>
              </a:rPr>
              <a:t>que </a:t>
            </a:r>
            <a:r>
              <a:rPr sz="1400" spc="5" dirty="0">
                <a:cs typeface="Calibri"/>
              </a:rPr>
              <a:t>comprove </a:t>
            </a:r>
            <a:r>
              <a:rPr sz="1400" spc="-5" dirty="0">
                <a:cs typeface="Calibri"/>
              </a:rPr>
              <a:t>estar  </a:t>
            </a:r>
            <a:r>
              <a:rPr sz="1400" spc="5" dirty="0">
                <a:cs typeface="Calibri"/>
              </a:rPr>
              <a:t>temporariamente incapaz </a:t>
            </a:r>
            <a:r>
              <a:rPr sz="1400" spc="-5" dirty="0">
                <a:cs typeface="Calibri"/>
              </a:rPr>
              <a:t>de</a:t>
            </a:r>
            <a:r>
              <a:rPr sz="1400" spc="55" dirty="0">
                <a:cs typeface="Calibri"/>
              </a:rPr>
              <a:t> </a:t>
            </a:r>
            <a:r>
              <a:rPr sz="1400" dirty="0">
                <a:cs typeface="Calibri"/>
              </a:rPr>
              <a:t>trabalhar.</a:t>
            </a:r>
          </a:p>
          <a:p>
            <a:pPr marL="12700" marR="5080" indent="168275" algn="just">
              <a:lnSpc>
                <a:spcPct val="101699"/>
              </a:lnSpc>
              <a:spcBef>
                <a:spcPts val="1255"/>
              </a:spcBef>
              <a:buSzPct val="85714"/>
              <a:buFont typeface="Symbol"/>
              <a:buChar char=""/>
              <a:tabLst>
                <a:tab pos="184150" algn="l"/>
              </a:tabLst>
            </a:pPr>
            <a:r>
              <a:rPr sz="1400" spc="-5" dirty="0">
                <a:cs typeface="Calibri"/>
              </a:rPr>
              <a:t>Poderá haver </a:t>
            </a:r>
            <a:r>
              <a:rPr sz="1400" spc="5" dirty="0">
                <a:cs typeface="Calibri"/>
              </a:rPr>
              <a:t>antecipação </a:t>
            </a:r>
            <a:r>
              <a:rPr sz="1400" spc="-5" dirty="0">
                <a:cs typeface="Calibri"/>
              </a:rPr>
              <a:t>de 01 </a:t>
            </a:r>
            <a:r>
              <a:rPr sz="1400" spc="5" dirty="0">
                <a:cs typeface="Calibri"/>
              </a:rPr>
              <a:t>salário-mínimo </a:t>
            </a:r>
            <a:r>
              <a:rPr sz="1400" spc="-5" dirty="0">
                <a:cs typeface="Calibri"/>
              </a:rPr>
              <a:t>mensal  (R$ 1.045,00) para os </a:t>
            </a:r>
            <a:r>
              <a:rPr sz="1400" spc="5" dirty="0">
                <a:cs typeface="Calibri"/>
              </a:rPr>
              <a:t>requerentes </a:t>
            </a:r>
            <a:r>
              <a:rPr sz="1400" spc="-5" dirty="0">
                <a:cs typeface="Calibri"/>
              </a:rPr>
              <a:t>do </a:t>
            </a:r>
            <a:r>
              <a:rPr sz="1400" dirty="0" err="1">
                <a:cs typeface="Calibri"/>
              </a:rPr>
              <a:t>benefício</a:t>
            </a:r>
            <a:r>
              <a:rPr sz="1400" dirty="0">
                <a:cs typeface="Calibri"/>
              </a:rPr>
              <a:t> </a:t>
            </a:r>
            <a:r>
              <a:rPr sz="1400" spc="-10" dirty="0">
                <a:cs typeface="Calibri"/>
              </a:rPr>
              <a:t>durante </a:t>
            </a:r>
            <a:r>
              <a:rPr sz="1400" spc="-5" dirty="0">
                <a:cs typeface="Calibri"/>
              </a:rPr>
              <a:t>o  </a:t>
            </a:r>
            <a:r>
              <a:rPr sz="1400" spc="-10" dirty="0">
                <a:cs typeface="Calibri"/>
              </a:rPr>
              <a:t>período </a:t>
            </a:r>
            <a:r>
              <a:rPr sz="1400" spc="-5" dirty="0">
                <a:cs typeface="Calibri"/>
              </a:rPr>
              <a:t>de 3 meses ou até a realização de </a:t>
            </a:r>
            <a:r>
              <a:rPr sz="1400" spc="-10" dirty="0">
                <a:cs typeface="Calibri"/>
              </a:rPr>
              <a:t>perícia pela  </a:t>
            </a:r>
            <a:r>
              <a:rPr sz="1400" spc="-5" dirty="0">
                <a:cs typeface="Calibri"/>
              </a:rPr>
              <a:t>Perícia Médica</a:t>
            </a:r>
            <a:r>
              <a:rPr sz="1400" spc="10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Federal.</a:t>
            </a:r>
            <a:endParaRPr sz="1400" dirty="0">
              <a:cs typeface="Calibri"/>
            </a:endParaRPr>
          </a:p>
          <a:p>
            <a:pPr marL="12700" indent="168275" algn="just">
              <a:lnSpc>
                <a:spcPct val="100000"/>
              </a:lnSpc>
              <a:spcBef>
                <a:spcPts val="55"/>
              </a:spcBef>
              <a:buFont typeface="Symbol"/>
              <a:buChar char=""/>
            </a:pPr>
            <a:endParaRPr sz="1400" dirty="0">
              <a:cs typeface="Times New Roman"/>
            </a:endParaRPr>
          </a:p>
          <a:p>
            <a:pPr marL="12700" marR="8890" indent="168275" algn="just">
              <a:lnSpc>
                <a:spcPct val="101600"/>
              </a:lnSpc>
              <a:buSzPct val="85714"/>
              <a:buFont typeface="Symbol"/>
              <a:buChar char=""/>
              <a:tabLst>
                <a:tab pos="184150" algn="l"/>
              </a:tabLst>
            </a:pPr>
            <a:r>
              <a:rPr sz="1400" spc="-5" dirty="0">
                <a:cs typeface="Calibri"/>
              </a:rPr>
              <a:t>Para ter </a:t>
            </a:r>
            <a:r>
              <a:rPr sz="1400" spc="-10" dirty="0">
                <a:cs typeface="Calibri"/>
              </a:rPr>
              <a:t>direito </a:t>
            </a:r>
            <a:r>
              <a:rPr sz="1400" spc="-5" dirty="0">
                <a:cs typeface="Calibri"/>
              </a:rPr>
              <a:t>a esse adiantamento, o trabalhador  </a:t>
            </a:r>
            <a:r>
              <a:rPr sz="1400" spc="-10" dirty="0">
                <a:cs typeface="Calibri"/>
              </a:rPr>
              <a:t>precisará </a:t>
            </a:r>
            <a:r>
              <a:rPr sz="1400" spc="-5" dirty="0">
                <a:cs typeface="Calibri"/>
              </a:rPr>
              <a:t>ter cumprido a carência de 12 meses </a:t>
            </a:r>
            <a:r>
              <a:rPr sz="1400" spc="-10" dirty="0">
                <a:cs typeface="Calibri"/>
              </a:rPr>
              <a:t>de  </a:t>
            </a:r>
            <a:r>
              <a:rPr sz="1400" spc="-5" dirty="0">
                <a:cs typeface="Calibri"/>
              </a:rPr>
              <a:t>contribuição.</a:t>
            </a:r>
            <a:endParaRPr sz="1400" dirty="0">
              <a:cs typeface="Calibri"/>
            </a:endParaRPr>
          </a:p>
          <a:p>
            <a:pPr marL="12700" indent="168275" algn="just">
              <a:lnSpc>
                <a:spcPct val="100000"/>
              </a:lnSpc>
              <a:spcBef>
                <a:spcPts val="45"/>
              </a:spcBef>
              <a:buFont typeface="Symbol"/>
              <a:buChar char=""/>
            </a:pPr>
            <a:endParaRPr sz="1400" dirty="0">
              <a:cs typeface="Times New Roman"/>
            </a:endParaRPr>
          </a:p>
          <a:p>
            <a:pPr marL="12700" marR="7620" indent="168275" algn="just">
              <a:lnSpc>
                <a:spcPct val="101800"/>
              </a:lnSpc>
              <a:spcBef>
                <a:spcPts val="5"/>
              </a:spcBef>
              <a:buSzPct val="85714"/>
              <a:buFont typeface="Symbol"/>
              <a:buChar char=""/>
              <a:tabLst>
                <a:tab pos="184150" algn="l"/>
              </a:tabLst>
            </a:pPr>
            <a:r>
              <a:rPr sz="1400" spc="-5" dirty="0">
                <a:cs typeface="Calibri"/>
              </a:rPr>
              <a:t>Os </a:t>
            </a:r>
            <a:r>
              <a:rPr sz="1400" spc="5" dirty="0">
                <a:cs typeface="Calibri"/>
              </a:rPr>
              <a:t>trabalhadores  </a:t>
            </a:r>
            <a:r>
              <a:rPr sz="1400" spc="-5" dirty="0">
                <a:cs typeface="Calibri"/>
              </a:rPr>
              <a:t>que </a:t>
            </a:r>
            <a:r>
              <a:rPr sz="1400" spc="-10" dirty="0">
                <a:cs typeface="Calibri"/>
              </a:rPr>
              <a:t>precisam </a:t>
            </a:r>
            <a:r>
              <a:rPr sz="1400" spc="-5" dirty="0">
                <a:cs typeface="Calibri"/>
              </a:rPr>
              <a:t>do </a:t>
            </a:r>
            <a:r>
              <a:rPr sz="1400" spc="5" dirty="0">
                <a:cs typeface="Calibri"/>
              </a:rPr>
              <a:t>auxílio-doença  </a:t>
            </a:r>
            <a:r>
              <a:rPr sz="1400" spc="-10" dirty="0">
                <a:cs typeface="Calibri"/>
              </a:rPr>
              <a:t>devem </a:t>
            </a:r>
            <a:r>
              <a:rPr sz="1400" spc="5" dirty="0">
                <a:cs typeface="Calibri"/>
              </a:rPr>
              <a:t>solicitar</a:t>
            </a:r>
            <a:r>
              <a:rPr sz="1400" spc="325" dirty="0">
                <a:cs typeface="Calibri"/>
              </a:rPr>
              <a:t> </a:t>
            </a:r>
            <a:r>
              <a:rPr sz="1400" spc="-10" dirty="0">
                <a:cs typeface="Calibri"/>
              </a:rPr>
              <a:t>pelo </a:t>
            </a:r>
            <a:r>
              <a:rPr sz="1400" b="1" spc="-5" dirty="0">
                <a:cs typeface="Calibri"/>
              </a:rPr>
              <a:t>site </a:t>
            </a:r>
            <a:r>
              <a:rPr sz="1400" b="1" spc="5" dirty="0">
                <a:cs typeface="Calibri"/>
              </a:rPr>
              <a:t>(</a:t>
            </a:r>
            <a:r>
              <a:rPr lang="pt-BR" sz="1400" b="1" spc="5" dirty="0">
                <a:cs typeface="Calibri"/>
              </a:rPr>
              <a:t>www.inss.gov.br</a:t>
            </a:r>
            <a:r>
              <a:rPr sz="1400" b="1" spc="5" dirty="0">
                <a:solidFill>
                  <a:schemeClr val="tx2">
                    <a:lumMod val="75000"/>
                  </a:schemeClr>
                </a:solidFill>
                <a:cs typeface="Calibri"/>
              </a:rPr>
              <a:t>)  </a:t>
            </a:r>
            <a:r>
              <a:rPr sz="1400" spc="-5" dirty="0">
                <a:cs typeface="Calibri"/>
              </a:rPr>
              <a:t>ou </a:t>
            </a:r>
            <a:r>
              <a:rPr sz="1400" spc="-10" dirty="0">
                <a:cs typeface="Calibri"/>
              </a:rPr>
              <a:t>pelo  </a:t>
            </a:r>
            <a:r>
              <a:rPr sz="1400" b="1" spc="5" dirty="0">
                <a:cs typeface="Calibri"/>
              </a:rPr>
              <a:t>aplicativo </a:t>
            </a:r>
            <a:r>
              <a:rPr sz="1400" b="1" spc="-5" dirty="0">
                <a:cs typeface="Calibri"/>
              </a:rPr>
              <a:t>MEU INSS</a:t>
            </a:r>
            <a:r>
              <a:rPr sz="1400" spc="-5" dirty="0">
                <a:cs typeface="Calibri"/>
              </a:rPr>
              <a:t>, com </a:t>
            </a:r>
            <a:r>
              <a:rPr sz="1400" b="1" spc="-5" dirty="0">
                <a:cs typeface="Calibri"/>
              </a:rPr>
              <a:t>atestado</a:t>
            </a:r>
            <a:r>
              <a:rPr sz="1400" b="1" spc="80" dirty="0">
                <a:cs typeface="Calibri"/>
              </a:rPr>
              <a:t> </a:t>
            </a:r>
            <a:r>
              <a:rPr sz="1400" b="1" dirty="0">
                <a:cs typeface="Calibri"/>
              </a:rPr>
              <a:t>médico.</a:t>
            </a:r>
            <a:endParaRPr sz="1400" dirty="0">
              <a:cs typeface="Calibri"/>
            </a:endParaRPr>
          </a:p>
          <a:p>
            <a:pPr marL="12700" indent="168275" algn="just">
              <a:lnSpc>
                <a:spcPct val="100000"/>
              </a:lnSpc>
              <a:spcBef>
                <a:spcPts val="30"/>
              </a:spcBef>
            </a:pPr>
            <a:endParaRPr sz="1400" dirty="0">
              <a:cs typeface="Times New Roman"/>
            </a:endParaRPr>
          </a:p>
          <a:p>
            <a:pPr marL="12700" marR="7620" indent="168275" algn="just">
              <a:lnSpc>
                <a:spcPct val="101800"/>
              </a:lnSpc>
              <a:buSzPct val="85714"/>
              <a:buFont typeface="Wingdings"/>
              <a:buChar char=""/>
              <a:tabLst>
                <a:tab pos="184150" algn="l"/>
              </a:tabLst>
            </a:pPr>
            <a:r>
              <a:rPr sz="1400" spc="-5" dirty="0">
                <a:cs typeface="Calibri"/>
              </a:rPr>
              <a:t>O </a:t>
            </a:r>
            <a:r>
              <a:rPr sz="1400" b="1" spc="-5" dirty="0">
                <a:cs typeface="Calibri"/>
              </a:rPr>
              <a:t>atestado </a:t>
            </a:r>
            <a:r>
              <a:rPr sz="1400" b="1" spc="-10" dirty="0">
                <a:cs typeface="Calibri"/>
              </a:rPr>
              <a:t>médico </a:t>
            </a:r>
            <a:r>
              <a:rPr sz="1400" spc="-5" dirty="0">
                <a:cs typeface="Calibri"/>
              </a:rPr>
              <a:t>deve: Estar legível e sem rasuras;  </a:t>
            </a:r>
            <a:r>
              <a:rPr sz="1400" spc="-10" dirty="0">
                <a:cs typeface="Calibri"/>
              </a:rPr>
              <a:t>Conter </a:t>
            </a:r>
            <a:r>
              <a:rPr sz="1400" spc="5" dirty="0">
                <a:cs typeface="Calibri"/>
              </a:rPr>
              <a:t>assinatura, </a:t>
            </a:r>
            <a:r>
              <a:rPr sz="1400" spc="-5" dirty="0">
                <a:cs typeface="Calibri"/>
              </a:rPr>
              <a:t>carimbo e CRM do médico que emitiu;  </a:t>
            </a:r>
            <a:r>
              <a:rPr sz="1400" spc="-10" dirty="0">
                <a:cs typeface="Calibri"/>
              </a:rPr>
              <a:t>Conter </a:t>
            </a:r>
            <a:r>
              <a:rPr sz="1400" spc="-5" dirty="0">
                <a:cs typeface="Calibri"/>
              </a:rPr>
              <a:t>o CID e </a:t>
            </a:r>
            <a:r>
              <a:rPr sz="1400" spc="5" dirty="0">
                <a:cs typeface="Calibri"/>
              </a:rPr>
              <a:t>informações </a:t>
            </a:r>
            <a:r>
              <a:rPr sz="1400" spc="-5" dirty="0">
                <a:cs typeface="Calibri"/>
              </a:rPr>
              <a:t>da doença; </a:t>
            </a:r>
            <a:r>
              <a:rPr sz="1400" spc="-10" dirty="0">
                <a:cs typeface="Calibri"/>
              </a:rPr>
              <a:t>Conter prazo  </a:t>
            </a:r>
            <a:r>
              <a:rPr sz="1400" spc="-5" dirty="0">
                <a:cs typeface="Calibri"/>
              </a:rPr>
              <a:t>estimado de repouso</a:t>
            </a:r>
            <a:r>
              <a:rPr sz="1400" dirty="0">
                <a:cs typeface="Calibri"/>
              </a:rPr>
              <a:t> </a:t>
            </a:r>
            <a:r>
              <a:rPr sz="1400" spc="-5" dirty="0">
                <a:cs typeface="Calibri"/>
              </a:rPr>
              <a:t>necessário.</a:t>
            </a:r>
            <a:endParaRPr sz="1400" dirty="0">
              <a:cs typeface="Calibri"/>
            </a:endParaRPr>
          </a:p>
          <a:p>
            <a:pPr marL="12700" indent="168275" algn="just">
              <a:lnSpc>
                <a:spcPct val="100000"/>
              </a:lnSpc>
              <a:spcBef>
                <a:spcPts val="45"/>
              </a:spcBef>
            </a:pPr>
            <a:endParaRPr sz="1400" dirty="0">
              <a:cs typeface="Times New Roman"/>
            </a:endParaRPr>
          </a:p>
          <a:p>
            <a:pPr marL="12700" marR="5080" indent="168275" algn="just">
              <a:lnSpc>
                <a:spcPct val="101699"/>
              </a:lnSpc>
              <a:buSzPct val="85714"/>
              <a:buFont typeface="Symbol"/>
              <a:buChar char=""/>
              <a:tabLst>
                <a:tab pos="184150" algn="l"/>
              </a:tabLst>
            </a:pPr>
            <a:r>
              <a:rPr sz="1400" spc="-5" dirty="0">
                <a:cs typeface="Calibri"/>
              </a:rPr>
              <a:t>Os </a:t>
            </a:r>
            <a:r>
              <a:rPr sz="1400" spc="5" dirty="0">
                <a:cs typeface="Calibri"/>
              </a:rPr>
              <a:t>primeiros</a:t>
            </a:r>
            <a:r>
              <a:rPr sz="1400" spc="325" dirty="0">
                <a:cs typeface="Calibri"/>
              </a:rPr>
              <a:t> </a:t>
            </a:r>
            <a:r>
              <a:rPr sz="1400" b="1" spc="-5" dirty="0">
                <a:cs typeface="Calibri"/>
              </a:rPr>
              <a:t>15 dias de afastamento </a:t>
            </a:r>
            <a:r>
              <a:rPr sz="1400" spc="-5" dirty="0">
                <a:cs typeface="Calibri"/>
              </a:rPr>
              <a:t>ao </a:t>
            </a:r>
            <a:r>
              <a:rPr sz="1400" spc="-10" dirty="0">
                <a:cs typeface="Calibri"/>
              </a:rPr>
              <a:t>segurado  </a:t>
            </a:r>
            <a:r>
              <a:rPr sz="1400" spc="5" dirty="0">
                <a:cs typeface="Calibri"/>
              </a:rPr>
              <a:t>empregado </a:t>
            </a:r>
            <a:r>
              <a:rPr sz="1400" spc="-5" dirty="0">
                <a:cs typeface="Calibri"/>
              </a:rPr>
              <a:t>cuja </a:t>
            </a:r>
            <a:r>
              <a:rPr sz="1400" spc="5" dirty="0">
                <a:cs typeface="Calibri"/>
              </a:rPr>
              <a:t>incapacidade </a:t>
            </a:r>
            <a:r>
              <a:rPr sz="1400" spc="-5" dirty="0">
                <a:cs typeface="Calibri"/>
              </a:rPr>
              <a:t>temporária para o </a:t>
            </a:r>
            <a:r>
              <a:rPr sz="1400" dirty="0">
                <a:cs typeface="Calibri"/>
              </a:rPr>
              <a:t>trabalho  </a:t>
            </a:r>
            <a:r>
              <a:rPr sz="1400" spc="-5" dirty="0">
                <a:cs typeface="Calibri"/>
              </a:rPr>
              <a:t>seja decorrente de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cs typeface="Calibri"/>
              </a:rPr>
              <a:t>Covid-19,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cs typeface="Calibri"/>
              </a:rPr>
              <a:t>poderão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cs typeface="Calibri"/>
              </a:rPr>
              <a:t>ser 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cs typeface="Calibri"/>
              </a:rPr>
              <a:t>deduzidos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cs typeface="Calibri"/>
              </a:rPr>
              <a:t>da  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cs typeface="Calibri"/>
              </a:rPr>
              <a:t>contribuição</a:t>
            </a:r>
            <a:r>
              <a:rPr sz="1400" u="sng" spc="325" dirty="0"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cs typeface="Calibri"/>
              </a:rPr>
              <a:t>previdenciária  </a:t>
            </a:r>
            <a:r>
              <a:rPr sz="1400" u="sng" spc="10" dirty="0">
                <a:uFill>
                  <a:solidFill>
                    <a:srgbClr val="000000"/>
                  </a:solidFill>
                </a:uFill>
                <a:cs typeface="Calibri"/>
              </a:rPr>
              <a:t>patronal</a:t>
            </a:r>
            <a:r>
              <a:rPr sz="1400" spc="10" dirty="0">
                <a:cs typeface="Calibri"/>
              </a:rPr>
              <a:t>, </a:t>
            </a:r>
            <a:r>
              <a:rPr sz="1400" dirty="0">
                <a:cs typeface="Calibri"/>
              </a:rPr>
              <a:t>limitado </a:t>
            </a:r>
            <a:r>
              <a:rPr sz="1400" spc="-5" dirty="0">
                <a:cs typeface="Calibri"/>
              </a:rPr>
              <a:t>a R$  6.101,06.</a:t>
            </a:r>
            <a:endParaRPr sz="1400" dirty="0"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184" y="698246"/>
            <a:ext cx="2699766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5" dirty="0"/>
              <a:t>PROVA DE</a:t>
            </a:r>
            <a:r>
              <a:rPr sz="1800" b="1" spc="-55" dirty="0"/>
              <a:t> </a:t>
            </a:r>
            <a:r>
              <a:rPr sz="1800" b="1" spc="-5" dirty="0"/>
              <a:t>VIDA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184" y="1213612"/>
            <a:ext cx="4604766" cy="2580002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indent="168275" algn="just">
              <a:lnSpc>
                <a:spcPct val="101699"/>
              </a:lnSpc>
              <a:spcBef>
                <a:spcPts val="70"/>
              </a:spcBef>
              <a:buSzPct val="85714"/>
              <a:buFont typeface="Symbol"/>
              <a:buChar char=""/>
              <a:tabLst>
                <a:tab pos="184150" algn="l"/>
              </a:tabLst>
            </a:pPr>
            <a:r>
              <a:rPr sz="1400" spc="-5" dirty="0">
                <a:latin typeface="Calibri"/>
                <a:cs typeface="Calibri"/>
              </a:rPr>
              <a:t>A prova de vida </a:t>
            </a:r>
            <a:r>
              <a:rPr sz="1400" dirty="0">
                <a:latin typeface="Calibri"/>
                <a:cs typeface="Calibri"/>
              </a:rPr>
              <a:t>INSS </a:t>
            </a:r>
            <a:r>
              <a:rPr sz="1400" spc="-5" dirty="0">
                <a:latin typeface="Calibri"/>
                <a:cs typeface="Calibri"/>
              </a:rPr>
              <a:t>é uma obrigação anual </a:t>
            </a:r>
            <a:r>
              <a:rPr sz="1400" spc="-10" dirty="0">
                <a:latin typeface="Calibri"/>
                <a:cs typeface="Calibri"/>
              </a:rPr>
              <a:t>dos  </a:t>
            </a:r>
            <a:r>
              <a:rPr sz="1400" spc="-5" dirty="0">
                <a:latin typeface="Calibri"/>
                <a:cs typeface="Calibri"/>
              </a:rPr>
              <a:t>segurados e, por isso, também chamado </a:t>
            </a:r>
            <a:r>
              <a:rPr sz="1400" spc="-10" dirty="0">
                <a:latin typeface="Calibri"/>
                <a:cs typeface="Calibri"/>
              </a:rPr>
              <a:t>de  </a:t>
            </a:r>
            <a:r>
              <a:rPr sz="1400" spc="-5" dirty="0">
                <a:latin typeface="Calibri"/>
                <a:cs typeface="Calibri"/>
              </a:rPr>
              <a:t>recadastramento. Assim, a cada doze meses (1 vez </a:t>
            </a:r>
            <a:r>
              <a:rPr sz="1400" spc="-10" dirty="0">
                <a:latin typeface="Calibri"/>
                <a:cs typeface="Calibri"/>
              </a:rPr>
              <a:t>por  </a:t>
            </a:r>
            <a:r>
              <a:rPr sz="1400" spc="-5" dirty="0">
                <a:latin typeface="Calibri"/>
                <a:cs typeface="Calibri"/>
              </a:rPr>
              <a:t>ano)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beneficiário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deve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provar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que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está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vivo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para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garantir  o recebimento todo mês. Devem fazer a prova de vida  todos </a:t>
            </a:r>
            <a:r>
              <a:rPr sz="1400" dirty="0">
                <a:latin typeface="Calibri"/>
                <a:cs typeface="Calibri"/>
              </a:rPr>
              <a:t>os </a:t>
            </a:r>
            <a:r>
              <a:rPr sz="1400" spc="-5" dirty="0">
                <a:latin typeface="Calibri"/>
                <a:cs typeface="Calibri"/>
              </a:rPr>
              <a:t>aposentados e pensionistas que recebem </a:t>
            </a:r>
            <a:r>
              <a:rPr sz="1400" spc="-10" dirty="0">
                <a:latin typeface="Calibri"/>
                <a:cs typeface="Calibri"/>
              </a:rPr>
              <a:t>pelo  </a:t>
            </a:r>
            <a:r>
              <a:rPr sz="1400" spc="-5" dirty="0">
                <a:latin typeface="Calibri"/>
                <a:cs typeface="Calibri"/>
              </a:rPr>
              <a:t>INSS.</a:t>
            </a:r>
            <a:endParaRPr sz="1400" dirty="0">
              <a:latin typeface="Calibri"/>
              <a:cs typeface="Calibri"/>
            </a:endParaRPr>
          </a:p>
          <a:p>
            <a:pPr marL="12700" marR="5715" lvl="1" indent="168275" algn="just">
              <a:lnSpc>
                <a:spcPct val="101800"/>
              </a:lnSpc>
              <a:spcBef>
                <a:spcPts val="1220"/>
              </a:spcBef>
              <a:buSzPct val="85714"/>
              <a:buFont typeface="Symbol"/>
              <a:buChar char=""/>
              <a:tabLst>
                <a:tab pos="184150" algn="l"/>
              </a:tabLst>
            </a:pPr>
            <a:r>
              <a:rPr sz="1400" spc="-5" dirty="0">
                <a:latin typeface="Calibri"/>
                <a:cs typeface="Calibri"/>
              </a:rPr>
              <a:t>Contudo, </a:t>
            </a:r>
            <a:r>
              <a:rPr sz="1400" spc="-10" dirty="0">
                <a:latin typeface="Calibri"/>
                <a:cs typeface="Calibri"/>
              </a:rPr>
              <a:t>devido </a:t>
            </a:r>
            <a:r>
              <a:rPr sz="1400" spc="-5" dirty="0">
                <a:latin typeface="Calibri"/>
                <a:cs typeface="Calibri"/>
              </a:rPr>
              <a:t>a pandemia do </a:t>
            </a:r>
            <a:r>
              <a:rPr sz="1400" spc="-10" dirty="0">
                <a:latin typeface="Calibri"/>
                <a:cs typeface="Calibri"/>
              </a:rPr>
              <a:t>COVID/19, </a:t>
            </a:r>
            <a:r>
              <a:rPr sz="1400" spc="-5" dirty="0">
                <a:latin typeface="Calibri"/>
                <a:cs typeface="Calibri"/>
              </a:rPr>
              <a:t>a </a:t>
            </a:r>
            <a:r>
              <a:rPr sz="1400" spc="-10" dirty="0">
                <a:latin typeface="Calibri"/>
                <a:cs typeface="Calibri"/>
              </a:rPr>
              <a:t>portaria  </a:t>
            </a:r>
            <a:r>
              <a:rPr sz="1400" spc="-5" dirty="0">
                <a:latin typeface="Calibri"/>
                <a:cs typeface="Calibri"/>
              </a:rPr>
              <a:t>373/2020 de 17/03/2020 estabelece a manutenção </a:t>
            </a:r>
            <a:r>
              <a:rPr sz="1400" spc="-10" dirty="0">
                <a:latin typeface="Calibri"/>
                <a:cs typeface="Calibri"/>
              </a:rPr>
              <a:t>de  </a:t>
            </a:r>
            <a:r>
              <a:rPr sz="1400" spc="-5" dirty="0">
                <a:latin typeface="Calibri"/>
                <a:cs typeface="Calibri"/>
              </a:rPr>
              <a:t>benefícios por até 120 dias (4 meses) a partir de março,  sem perdas por falta da prova de vida, podendo </a:t>
            </a:r>
            <a:r>
              <a:rPr sz="1400" spc="-10" dirty="0">
                <a:latin typeface="Calibri"/>
                <a:cs typeface="Calibri"/>
              </a:rPr>
              <a:t>ser  </a:t>
            </a:r>
            <a:r>
              <a:rPr sz="1400" spc="-5" dirty="0">
                <a:latin typeface="Calibri"/>
                <a:cs typeface="Calibri"/>
              </a:rPr>
              <a:t>prorrogado enquanto </a:t>
            </a:r>
            <a:r>
              <a:rPr sz="1400" spc="-10" dirty="0">
                <a:latin typeface="Calibri"/>
                <a:cs typeface="Calibri"/>
              </a:rPr>
              <a:t>perdurar 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pandemia.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02184" y="4137004"/>
            <a:ext cx="3442335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000" b="0" i="0">
                <a:solidFill>
                  <a:srgbClr val="365F9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pt-BR" sz="1800" b="1" kern="0" spc="-5" dirty="0"/>
              <a:t>FINANCIAMENTO</a:t>
            </a:r>
            <a:r>
              <a:rPr lang="pt-BR" sz="1800" b="1" kern="0" spc="-70" dirty="0"/>
              <a:t> </a:t>
            </a:r>
            <a:r>
              <a:rPr lang="pt-BR" sz="1800" b="1" kern="0" spc="-5" dirty="0"/>
              <a:t>HABITACIONAL</a:t>
            </a:r>
          </a:p>
        </p:txBody>
      </p:sp>
      <p:sp>
        <p:nvSpPr>
          <p:cNvPr id="5" name="Retângulo 4"/>
          <p:cNvSpPr/>
          <p:nvPr/>
        </p:nvSpPr>
        <p:spPr>
          <a:xfrm>
            <a:off x="202184" y="4772025"/>
            <a:ext cx="4604766" cy="1397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065" algn="just">
              <a:lnSpc>
                <a:spcPct val="101600"/>
              </a:lnSpc>
              <a:spcBef>
                <a:spcPts val="70"/>
              </a:spcBef>
            </a:pPr>
            <a:r>
              <a:rPr lang="pt-BR" sz="1400" spc="-5" dirty="0">
                <a:cs typeface="Calibri"/>
              </a:rPr>
              <a:t>Você</a:t>
            </a:r>
            <a:r>
              <a:rPr lang="pt-BR" sz="1400" spc="-6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pode</a:t>
            </a:r>
            <a:r>
              <a:rPr lang="pt-BR" sz="1400" spc="-6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solicitar</a:t>
            </a:r>
            <a:r>
              <a:rPr lang="pt-BR" sz="1400" spc="-6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pausa</a:t>
            </a:r>
            <a:r>
              <a:rPr lang="pt-BR" sz="1400" spc="-6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no</a:t>
            </a:r>
            <a:r>
              <a:rPr lang="pt-BR" sz="1400" spc="-6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pagamento</a:t>
            </a:r>
            <a:r>
              <a:rPr lang="pt-BR" sz="1400" spc="-65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de</a:t>
            </a:r>
            <a:r>
              <a:rPr lang="pt-BR" sz="1400" spc="-40" dirty="0">
                <a:cs typeface="Calibri"/>
              </a:rPr>
              <a:t> </a:t>
            </a:r>
            <a:r>
              <a:rPr lang="pt-BR" sz="1400" b="1" spc="-5" dirty="0">
                <a:cs typeface="Calibri"/>
              </a:rPr>
              <a:t>até</a:t>
            </a:r>
            <a:r>
              <a:rPr lang="pt-BR" sz="1400" b="1" spc="-60" dirty="0">
                <a:cs typeface="Calibri"/>
              </a:rPr>
              <a:t> </a:t>
            </a:r>
            <a:r>
              <a:rPr lang="pt-BR" sz="1400" b="1" spc="-5" dirty="0">
                <a:cs typeface="Calibri"/>
              </a:rPr>
              <a:t>3</a:t>
            </a:r>
            <a:r>
              <a:rPr lang="pt-BR" sz="1400" b="1" spc="-55" dirty="0">
                <a:cs typeface="Calibri"/>
              </a:rPr>
              <a:t> </a:t>
            </a:r>
            <a:r>
              <a:rPr lang="pt-BR" sz="1400" b="1" spc="-5" dirty="0">
                <a:cs typeface="Calibri"/>
              </a:rPr>
              <a:t>parcelas  </a:t>
            </a:r>
            <a:r>
              <a:rPr lang="pt-BR" sz="1400" spc="-5" dirty="0">
                <a:cs typeface="Calibri"/>
              </a:rPr>
              <a:t>do financiamento habitacional. Para solicitar, não </a:t>
            </a:r>
            <a:r>
              <a:rPr lang="pt-BR" sz="1400" spc="-10" dirty="0">
                <a:cs typeface="Calibri"/>
              </a:rPr>
              <a:t>precisa  </a:t>
            </a:r>
            <a:r>
              <a:rPr lang="pt-BR" sz="1400" spc="-5" dirty="0">
                <a:cs typeface="Calibri"/>
              </a:rPr>
              <a:t>comparecer até a agência, </a:t>
            </a:r>
            <a:r>
              <a:rPr lang="pt-BR" sz="1400" spc="-10" dirty="0">
                <a:cs typeface="Calibri"/>
              </a:rPr>
              <a:t>podendo</a:t>
            </a:r>
            <a:r>
              <a:rPr lang="pt-BR" sz="1400" spc="3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fazer:</a:t>
            </a:r>
            <a:endParaRPr lang="pt-BR" sz="1400" dirty="0"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endParaRPr lang="pt-BR" sz="1400" dirty="0">
              <a:cs typeface="Times New Roman"/>
            </a:endParaRPr>
          </a:p>
          <a:p>
            <a:pPr marL="191770" indent="-179070" algn="just">
              <a:lnSpc>
                <a:spcPct val="100000"/>
              </a:lnSpc>
              <a:buFont typeface="Wingdings"/>
              <a:buChar char=""/>
              <a:tabLst>
                <a:tab pos="191770" algn="l"/>
              </a:tabLst>
            </a:pPr>
            <a:r>
              <a:rPr lang="pt-BR" sz="1400" spc="-5" dirty="0">
                <a:cs typeface="Calibri"/>
              </a:rPr>
              <a:t>Pelo </a:t>
            </a:r>
            <a:r>
              <a:rPr lang="pt-BR" sz="1400" dirty="0">
                <a:cs typeface="Calibri"/>
              </a:rPr>
              <a:t>aplicativo </a:t>
            </a:r>
            <a:r>
              <a:rPr lang="pt-BR" sz="1400" spc="-5" dirty="0">
                <a:cs typeface="Calibri"/>
              </a:rPr>
              <a:t>de celular: </a:t>
            </a:r>
            <a:r>
              <a:rPr lang="pt-BR" sz="1400" spc="5" dirty="0">
                <a:cs typeface="Calibri"/>
              </a:rPr>
              <a:t>HABITAÇÃO</a:t>
            </a:r>
            <a:r>
              <a:rPr lang="pt-BR" sz="1400" spc="195" dirty="0">
                <a:cs typeface="Calibri"/>
              </a:rPr>
              <a:t> </a:t>
            </a:r>
            <a:r>
              <a:rPr lang="pt-BR" sz="1400" spc="-10" dirty="0">
                <a:cs typeface="Calibri"/>
              </a:rPr>
              <a:t>CAIXA</a:t>
            </a:r>
            <a:endParaRPr lang="pt-BR" sz="1400" dirty="0">
              <a:cs typeface="Calibri"/>
            </a:endParaRPr>
          </a:p>
          <a:p>
            <a:pPr marL="191770" indent="-179070" algn="just">
              <a:lnSpc>
                <a:spcPct val="100000"/>
              </a:lnSpc>
              <a:spcBef>
                <a:spcPts val="30"/>
              </a:spcBef>
              <a:buFont typeface="Wingdings"/>
              <a:buChar char=""/>
              <a:tabLst>
                <a:tab pos="191770" algn="l"/>
              </a:tabLst>
            </a:pPr>
            <a:r>
              <a:rPr lang="pt-BR" sz="1400" spc="-5" dirty="0">
                <a:cs typeface="Calibri"/>
              </a:rPr>
              <a:t>Pelos telefones: </a:t>
            </a:r>
            <a:r>
              <a:rPr lang="pt-BR" sz="1400" spc="5" dirty="0">
                <a:cs typeface="Calibri"/>
              </a:rPr>
              <a:t>30041105 </a:t>
            </a:r>
            <a:r>
              <a:rPr lang="pt-BR" sz="1400" spc="-5" dirty="0">
                <a:cs typeface="Calibri"/>
              </a:rPr>
              <a:t>ou 0800 726 0505 - opção</a:t>
            </a:r>
            <a:r>
              <a:rPr lang="pt-BR" sz="1400" spc="-145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7</a:t>
            </a:r>
            <a:endParaRPr lang="pt-BR" sz="1400" dirty="0"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334" y="698246"/>
            <a:ext cx="1701164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1" spc="-10" dirty="0"/>
              <a:t>SAQUE </a:t>
            </a:r>
            <a:r>
              <a:rPr sz="1800" b="1" spc="-5" dirty="0"/>
              <a:t>DO</a:t>
            </a:r>
            <a:r>
              <a:rPr sz="1800" b="1" spc="-45" dirty="0"/>
              <a:t> </a:t>
            </a:r>
            <a:r>
              <a:rPr sz="1800" b="1" spc="-10" dirty="0"/>
              <a:t>FGTS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334" y="1207973"/>
            <a:ext cx="4547616" cy="1024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8275" algn="just">
              <a:lnSpc>
                <a:spcPct val="117000"/>
              </a:lnSpc>
              <a:spcBef>
                <a:spcPts val="100"/>
              </a:spcBef>
            </a:pPr>
            <a:r>
              <a:rPr sz="1400" spc="-5" dirty="0">
                <a:latin typeface="Calibri"/>
                <a:cs typeface="Calibri"/>
              </a:rPr>
              <a:t>A medida Provisória 946/20 autoriza os trabalhadores  com contas no Fundo de Garantia do </a:t>
            </a:r>
            <a:r>
              <a:rPr sz="1400" spc="-10" dirty="0">
                <a:latin typeface="Calibri"/>
                <a:cs typeface="Calibri"/>
              </a:rPr>
              <a:t>Tempo </a:t>
            </a:r>
            <a:r>
              <a:rPr sz="1400" spc="-5" dirty="0">
                <a:latin typeface="Calibri"/>
                <a:cs typeface="Calibri"/>
              </a:rPr>
              <a:t>de</a:t>
            </a:r>
            <a:r>
              <a:rPr sz="1400" spc="-1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Serviço  (FGTS) a sacarem até um salário mínimo (R$ 1.045,00)  entre </a:t>
            </a:r>
            <a:r>
              <a:rPr sz="1400" dirty="0">
                <a:latin typeface="Calibri"/>
                <a:cs typeface="Calibri"/>
              </a:rPr>
              <a:t>15 </a:t>
            </a:r>
            <a:r>
              <a:rPr sz="1400" spc="-5" dirty="0">
                <a:latin typeface="Calibri"/>
                <a:cs typeface="Calibri"/>
              </a:rPr>
              <a:t>de junho e 31 de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dezembro.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334" y="4543425"/>
            <a:ext cx="4478275" cy="18809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9050" indent="-19050">
              <a:lnSpc>
                <a:spcPct val="100000"/>
              </a:lnSpc>
              <a:spcBef>
                <a:spcPts val="380"/>
              </a:spcBef>
            </a:pPr>
            <a:r>
              <a:rPr lang="pt-BR" sz="1400" b="1" u="sng" spc="-5" dirty="0">
                <a:latin typeface="Calibri"/>
                <a:cs typeface="Calibri"/>
              </a:rPr>
              <a:t>QUEM TEM </a:t>
            </a:r>
            <a:r>
              <a:rPr lang="pt-BR" sz="1400" b="1" u="sng" spc="-10" dirty="0">
                <a:latin typeface="Calibri"/>
                <a:cs typeface="Calibri"/>
              </a:rPr>
              <a:t>DIREITO?</a:t>
            </a:r>
          </a:p>
          <a:p>
            <a:pPr marL="19050" indent="-19050">
              <a:lnSpc>
                <a:spcPct val="100000"/>
              </a:lnSpc>
              <a:spcBef>
                <a:spcPts val="380"/>
              </a:spcBef>
            </a:pPr>
            <a:endParaRPr lang="pt-BR" sz="1400" b="1" u="sng" dirty="0">
              <a:latin typeface="Calibri"/>
              <a:cs typeface="Calibri"/>
            </a:endParaRPr>
          </a:p>
          <a:p>
            <a:pPr marL="19050" marR="5080" indent="161925">
              <a:lnSpc>
                <a:spcPct val="101800"/>
              </a:lnSpc>
              <a:spcBef>
                <a:spcPts val="254"/>
              </a:spcBef>
              <a:buSzPct val="85714"/>
              <a:buFont typeface="Wingdings"/>
              <a:buChar char=""/>
              <a:tabLst>
                <a:tab pos="198755" algn="l"/>
              </a:tabLst>
            </a:pPr>
            <a:r>
              <a:rPr sz="1400" spc="-5" dirty="0" err="1">
                <a:latin typeface="Calibri"/>
                <a:cs typeface="Calibri"/>
              </a:rPr>
              <a:t>Trabalhador</a:t>
            </a:r>
            <a:r>
              <a:rPr sz="1400" spc="-5" dirty="0">
                <a:latin typeface="Calibri"/>
                <a:cs typeface="Calibri"/>
              </a:rPr>
              <a:t> com conta vinculada no fundo – ativa </a:t>
            </a:r>
            <a:r>
              <a:rPr sz="1400" spc="-10" dirty="0">
                <a:latin typeface="Calibri"/>
                <a:cs typeface="Calibri"/>
              </a:rPr>
              <a:t>ou  </a:t>
            </a:r>
            <a:r>
              <a:rPr sz="1400" spc="-5" dirty="0">
                <a:latin typeface="Calibri"/>
                <a:cs typeface="Calibri"/>
              </a:rPr>
              <a:t>inativa;</a:t>
            </a:r>
            <a:endParaRPr sz="1400" dirty="0">
              <a:latin typeface="Calibri"/>
              <a:cs typeface="Calibri"/>
            </a:endParaRPr>
          </a:p>
          <a:p>
            <a:pPr marL="19050" marR="314960" indent="161925">
              <a:lnSpc>
                <a:spcPts val="1710"/>
              </a:lnSpc>
              <a:spcBef>
                <a:spcPts val="60"/>
              </a:spcBef>
              <a:buSzPct val="85714"/>
              <a:buFont typeface="Wingdings"/>
              <a:buChar char=""/>
              <a:tabLst>
                <a:tab pos="198755" algn="l"/>
              </a:tabLst>
            </a:pPr>
            <a:r>
              <a:rPr sz="1400" spc="-10" dirty="0">
                <a:latin typeface="Calibri"/>
                <a:cs typeface="Calibri"/>
              </a:rPr>
              <a:t>Cotistas </a:t>
            </a:r>
            <a:r>
              <a:rPr sz="1400" spc="-5" dirty="0">
                <a:latin typeface="Calibri"/>
                <a:cs typeface="Calibri"/>
              </a:rPr>
              <a:t>do fundo PIS/PASEP poderão sacar </a:t>
            </a:r>
            <a:r>
              <a:rPr sz="1400" spc="-10" dirty="0">
                <a:latin typeface="Calibri"/>
                <a:cs typeface="Calibri"/>
              </a:rPr>
              <a:t>junto  </a:t>
            </a:r>
            <a:r>
              <a:rPr sz="1400" spc="-5" dirty="0">
                <a:latin typeface="Calibri"/>
                <a:cs typeface="Calibri"/>
              </a:rPr>
              <a:t>com o FGTS.</a:t>
            </a:r>
            <a:endParaRPr lang="pt-BR" sz="1400" spc="-5" dirty="0">
              <a:latin typeface="Calibri"/>
              <a:cs typeface="Calibri"/>
            </a:endParaRPr>
          </a:p>
          <a:p>
            <a:pPr marL="19050" marR="314960">
              <a:lnSpc>
                <a:spcPts val="1710"/>
              </a:lnSpc>
              <a:spcBef>
                <a:spcPts val="60"/>
              </a:spcBef>
              <a:buSzPct val="85714"/>
              <a:tabLst>
                <a:tab pos="198755" algn="l"/>
              </a:tabLst>
            </a:pPr>
            <a:endParaRPr sz="1400" dirty="0">
              <a:latin typeface="Calibri"/>
              <a:cs typeface="Calibri"/>
            </a:endParaRPr>
          </a:p>
          <a:p>
            <a:pPr marL="19050" indent="161925">
              <a:lnSpc>
                <a:spcPts val="1490"/>
              </a:lnSpc>
            </a:pPr>
            <a:r>
              <a:rPr sz="1400" spc="-5" dirty="0">
                <a:latin typeface="Calibri"/>
                <a:cs typeface="Calibri"/>
              </a:rPr>
              <a:t>A Caixa divulgará cronograma para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saques.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2150" y="2390648"/>
            <a:ext cx="3657600" cy="1924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8750" y="809625"/>
            <a:ext cx="4724400" cy="7336239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25"/>
              </a:spcBef>
            </a:pPr>
            <a:r>
              <a:rPr b="1" spc="-5" dirty="0">
                <a:solidFill>
                  <a:srgbClr val="365F91"/>
                </a:solidFill>
                <a:latin typeface="Calibri"/>
                <a:cs typeface="Calibri"/>
              </a:rPr>
              <a:t>ISE</a:t>
            </a:r>
            <a:r>
              <a:rPr lang="pt-BR" b="1" spc="-5" dirty="0">
                <a:solidFill>
                  <a:srgbClr val="365F91"/>
                </a:solidFill>
                <a:latin typeface="Calibri"/>
                <a:cs typeface="Calibri"/>
              </a:rPr>
              <a:t>N</a:t>
            </a:r>
            <a:r>
              <a:rPr b="1" spc="-5" dirty="0">
                <a:solidFill>
                  <a:srgbClr val="365F91"/>
                </a:solidFill>
                <a:latin typeface="Calibri"/>
                <a:cs typeface="Calibri"/>
              </a:rPr>
              <a:t>ÇÃO CONTA DE </a:t>
            </a:r>
            <a:r>
              <a:rPr b="1" dirty="0">
                <a:solidFill>
                  <a:srgbClr val="365F91"/>
                </a:solidFill>
                <a:latin typeface="Calibri"/>
                <a:cs typeface="Calibri"/>
              </a:rPr>
              <a:t>LUZ </a:t>
            </a:r>
            <a:r>
              <a:rPr b="1" spc="-5" dirty="0">
                <a:solidFill>
                  <a:srgbClr val="365F91"/>
                </a:solidFill>
                <a:latin typeface="Calibri"/>
                <a:cs typeface="Calibri"/>
              </a:rPr>
              <a:t>(MP</a:t>
            </a:r>
            <a:r>
              <a:rPr b="1" spc="-20" dirty="0">
                <a:solidFill>
                  <a:srgbClr val="365F91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365F91"/>
                </a:solidFill>
                <a:latin typeface="Calibri"/>
                <a:cs typeface="Calibri"/>
              </a:rPr>
              <a:t>950/2020)</a:t>
            </a:r>
            <a:endParaRPr b="1" dirty="0">
              <a:latin typeface="Calibri"/>
              <a:cs typeface="Calibri"/>
            </a:endParaRPr>
          </a:p>
          <a:p>
            <a:pPr marL="12700" marR="10160" algn="just">
              <a:lnSpc>
                <a:spcPct val="101699"/>
              </a:lnSpc>
              <a:spcBef>
                <a:spcPts val="1755"/>
              </a:spcBef>
            </a:pPr>
            <a:r>
              <a:rPr sz="1400" spc="-5" dirty="0">
                <a:latin typeface="Calibri"/>
                <a:cs typeface="Calibri"/>
              </a:rPr>
              <a:t>As contas de luz do </a:t>
            </a:r>
            <a:r>
              <a:rPr sz="1400" spc="-10" dirty="0">
                <a:latin typeface="Calibri"/>
                <a:cs typeface="Calibri"/>
              </a:rPr>
              <a:t>período </a:t>
            </a:r>
            <a:r>
              <a:rPr sz="1400" spc="-5" dirty="0">
                <a:latin typeface="Calibri"/>
                <a:cs typeface="Calibri"/>
              </a:rPr>
              <a:t>de </a:t>
            </a:r>
            <a:r>
              <a:rPr sz="1400" b="1" spc="-5" dirty="0">
                <a:latin typeface="Calibri"/>
                <a:cs typeface="Calibri"/>
              </a:rPr>
              <a:t>1º de abril a 30 de </a:t>
            </a:r>
            <a:r>
              <a:rPr sz="1400" b="1" spc="-10" dirty="0">
                <a:latin typeface="Calibri"/>
                <a:cs typeface="Calibri"/>
              </a:rPr>
              <a:t>junho  </a:t>
            </a:r>
            <a:r>
              <a:rPr sz="1400" spc="-5" dirty="0">
                <a:latin typeface="Calibri"/>
                <a:cs typeface="Calibri"/>
              </a:rPr>
              <a:t>deste ano serão isentas para as famílias de contemplados  pelo Benefício de Prestação Continuada (BPC) ou que  estejam no </a:t>
            </a:r>
            <a:r>
              <a:rPr sz="1400" spc="-10" dirty="0">
                <a:latin typeface="Calibri"/>
                <a:cs typeface="Calibri"/>
              </a:rPr>
              <a:t>Cadastro </a:t>
            </a:r>
            <a:r>
              <a:rPr sz="1400" spc="-5" dirty="0">
                <a:latin typeface="Calibri"/>
                <a:cs typeface="Calibri"/>
              </a:rPr>
              <a:t>Único e que estão inscritas na Tarifa  Social de </a:t>
            </a:r>
            <a:r>
              <a:rPr sz="1400" spc="-10" dirty="0">
                <a:latin typeface="Calibri"/>
                <a:cs typeface="Calibri"/>
              </a:rPr>
              <a:t>Energia </a:t>
            </a:r>
            <a:r>
              <a:rPr sz="1400" spc="-5" dirty="0">
                <a:latin typeface="Calibri"/>
                <a:cs typeface="Calibri"/>
              </a:rPr>
              <a:t>Elétrica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(TSEE).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 marR="13335" algn="just">
              <a:lnSpc>
                <a:spcPct val="101499"/>
              </a:lnSpc>
            </a:pPr>
            <a:r>
              <a:rPr sz="1400" spc="-5" dirty="0">
                <a:latin typeface="Calibri"/>
                <a:cs typeface="Calibri"/>
              </a:rPr>
              <a:t>Para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ter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isenção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na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conta,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consumo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energia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elétrica  deve ser igual ou inferior a 220 kWh por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mês.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01699"/>
              </a:lnSpc>
            </a:pPr>
            <a:r>
              <a:rPr sz="1400" spc="-5" dirty="0">
                <a:latin typeface="Calibri"/>
                <a:cs typeface="Calibri"/>
              </a:rPr>
              <a:t>Para o domicílio que ainda não esteja na Tarifa Social, a  orientação é que um dos integrantes da família entre em  contato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por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telefone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com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companhia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energia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elétrica  </a:t>
            </a:r>
            <a:r>
              <a:rPr sz="1400" dirty="0">
                <a:latin typeface="Calibri"/>
                <a:cs typeface="Calibri"/>
              </a:rPr>
              <a:t>local </a:t>
            </a:r>
            <a:r>
              <a:rPr sz="1400" spc="-5" dirty="0">
                <a:latin typeface="Calibri"/>
                <a:cs typeface="Calibri"/>
              </a:rPr>
              <a:t>que atenda a residência, evitando, </a:t>
            </a:r>
            <a:r>
              <a:rPr sz="1400" dirty="0">
                <a:latin typeface="Calibri"/>
                <a:cs typeface="Calibri"/>
              </a:rPr>
              <a:t>assim, </a:t>
            </a:r>
            <a:r>
              <a:rPr sz="1400" spc="-5" dirty="0">
                <a:latin typeface="Calibri"/>
                <a:cs typeface="Calibri"/>
              </a:rPr>
              <a:t>o  deslocamento até os pontos de atendimento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presencial.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Será necessário fornecer as seguintes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 err="1">
                <a:latin typeface="Calibri"/>
                <a:cs typeface="Calibri"/>
              </a:rPr>
              <a:t>informações</a:t>
            </a:r>
            <a:r>
              <a:rPr sz="1400" spc="-5" dirty="0">
                <a:latin typeface="Calibri"/>
                <a:cs typeface="Calibri"/>
              </a:rPr>
              <a:t>:</a:t>
            </a:r>
            <a:endParaRPr lang="pt-BR" sz="1400" spc="-5" dirty="0">
              <a:latin typeface="Calibri"/>
              <a:cs typeface="Calibri"/>
            </a:endParaRPr>
          </a:p>
          <a:p>
            <a:pPr indent="180975">
              <a:lnSpc>
                <a:spcPct val="100000"/>
              </a:lnSpc>
              <a:spcBef>
                <a:spcPts val="95"/>
              </a:spcBef>
              <a:buSzPct val="85714"/>
              <a:buFont typeface="Wingdings"/>
              <a:buChar char=""/>
            </a:pPr>
            <a:r>
              <a:rPr lang="pt-BR" sz="1400" spc="-5" dirty="0">
                <a:cs typeface="Calibri"/>
              </a:rPr>
              <a:t>Nome do</a:t>
            </a:r>
            <a:r>
              <a:rPr lang="pt-BR" sz="140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beneficiário;</a:t>
            </a:r>
            <a:endParaRPr lang="pt-BR" sz="1400" dirty="0">
              <a:cs typeface="Calibri"/>
            </a:endParaRPr>
          </a:p>
          <a:p>
            <a:pPr indent="180975">
              <a:lnSpc>
                <a:spcPct val="100000"/>
              </a:lnSpc>
              <a:spcBef>
                <a:spcPts val="35"/>
              </a:spcBef>
              <a:buSzPct val="85714"/>
              <a:buFont typeface="Wingdings"/>
              <a:buChar char=""/>
            </a:pPr>
            <a:r>
              <a:rPr lang="pt-BR" sz="1400" spc="-10" dirty="0">
                <a:cs typeface="Calibri"/>
              </a:rPr>
              <a:t>Número </a:t>
            </a:r>
            <a:r>
              <a:rPr lang="pt-BR" sz="1400" dirty="0">
                <a:cs typeface="Calibri"/>
              </a:rPr>
              <a:t>do </a:t>
            </a:r>
            <a:r>
              <a:rPr lang="pt-BR" sz="1400" spc="-5" dirty="0">
                <a:cs typeface="Calibri"/>
              </a:rPr>
              <a:t>benefício </a:t>
            </a:r>
            <a:r>
              <a:rPr lang="pt-BR" sz="1400" spc="-10" dirty="0">
                <a:cs typeface="Calibri"/>
              </a:rPr>
              <a:t>(NB);</a:t>
            </a:r>
            <a:endParaRPr lang="pt-BR" sz="1400" dirty="0">
              <a:cs typeface="Calibri"/>
            </a:endParaRPr>
          </a:p>
          <a:p>
            <a:pPr marR="132715" indent="180975">
              <a:lnSpc>
                <a:spcPct val="101800"/>
              </a:lnSpc>
              <a:buSzPct val="85714"/>
              <a:buFont typeface="Wingdings"/>
              <a:buChar char=""/>
            </a:pPr>
            <a:r>
              <a:rPr lang="pt-BR" sz="1400" spc="-5" dirty="0">
                <a:cs typeface="Calibri"/>
              </a:rPr>
              <a:t>CPF e carteira de identidade, ou outro documento de  identificação oficial </a:t>
            </a:r>
            <a:r>
              <a:rPr lang="pt-BR" sz="1400" spc="-10" dirty="0">
                <a:cs typeface="Calibri"/>
              </a:rPr>
              <a:t>com</a:t>
            </a:r>
            <a:r>
              <a:rPr lang="pt-BR" sz="1400" dirty="0">
                <a:cs typeface="Calibri"/>
              </a:rPr>
              <a:t> </a:t>
            </a:r>
            <a:r>
              <a:rPr lang="pt-BR" sz="1400" spc="-10" dirty="0">
                <a:cs typeface="Calibri"/>
              </a:rPr>
              <a:t>foto;</a:t>
            </a:r>
            <a:endParaRPr lang="pt-BR" sz="1400" dirty="0">
              <a:cs typeface="Calibri"/>
            </a:endParaRPr>
          </a:p>
          <a:p>
            <a:pPr marR="42545" indent="180975">
              <a:lnSpc>
                <a:spcPct val="101800"/>
              </a:lnSpc>
              <a:buSzPct val="85714"/>
              <a:buFont typeface="Wingdings"/>
              <a:buChar char=""/>
            </a:pPr>
            <a:r>
              <a:rPr lang="pt-BR" sz="1400" spc="-5" dirty="0">
                <a:cs typeface="Calibri"/>
              </a:rPr>
              <a:t>Código da unidade consumidora a ser beneficiada, </a:t>
            </a:r>
            <a:r>
              <a:rPr lang="pt-BR" sz="1400" spc="-10" dirty="0">
                <a:cs typeface="Calibri"/>
              </a:rPr>
              <a:t>que  </a:t>
            </a:r>
            <a:r>
              <a:rPr lang="pt-BR" sz="1400" spc="-5" dirty="0">
                <a:cs typeface="Calibri"/>
              </a:rPr>
              <a:t>consta na conta de</a:t>
            </a:r>
            <a:r>
              <a:rPr lang="pt-BR" sz="1400" spc="-1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luz.</a:t>
            </a:r>
            <a:endParaRPr lang="pt-BR" sz="14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pt-BR" sz="15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1699"/>
              </a:lnSpc>
            </a:pPr>
            <a:r>
              <a:rPr lang="pt-BR" sz="1400" spc="-5" dirty="0">
                <a:cs typeface="Calibri"/>
              </a:rPr>
              <a:t>Na</a:t>
            </a:r>
            <a:r>
              <a:rPr lang="pt-BR" sz="1400" spc="-55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análise</a:t>
            </a:r>
            <a:r>
              <a:rPr lang="pt-BR" sz="1400" spc="-5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do</a:t>
            </a:r>
            <a:r>
              <a:rPr lang="pt-BR" sz="1400" spc="-5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requerimento</a:t>
            </a:r>
            <a:r>
              <a:rPr lang="pt-BR" sz="1400" spc="-55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da</a:t>
            </a:r>
            <a:r>
              <a:rPr lang="pt-BR" sz="1400" spc="-5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TSEE,</a:t>
            </a:r>
            <a:r>
              <a:rPr lang="pt-BR" sz="1400" spc="-6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a</a:t>
            </a:r>
            <a:r>
              <a:rPr lang="pt-BR" sz="1400" spc="-55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companhia</a:t>
            </a:r>
            <a:r>
              <a:rPr lang="pt-BR" sz="1400" spc="-50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elétrica  verificará se o BPC está ativo e se o beneficiário é cliente  residencial. A Tarifa Social será aplicada para apenas </a:t>
            </a:r>
            <a:r>
              <a:rPr lang="pt-BR" sz="1400" spc="-10" dirty="0">
                <a:cs typeface="Calibri"/>
              </a:rPr>
              <a:t>uma  </a:t>
            </a:r>
            <a:r>
              <a:rPr lang="pt-BR" sz="1400" spc="-5" dirty="0">
                <a:cs typeface="Calibri"/>
              </a:rPr>
              <a:t>residência, seja ela própria ou</a:t>
            </a:r>
            <a:r>
              <a:rPr lang="pt-BR" sz="1400" spc="-85" dirty="0">
                <a:cs typeface="Calibri"/>
              </a:rPr>
              <a:t> </a:t>
            </a:r>
            <a:r>
              <a:rPr lang="pt-BR" sz="1400" spc="-5" dirty="0">
                <a:cs typeface="Calibri"/>
              </a:rPr>
              <a:t>alugada.</a:t>
            </a:r>
            <a:endParaRPr lang="pt-BR" sz="1400" dirty="0">
              <a:cs typeface="Calibri"/>
            </a:endParaRPr>
          </a:p>
          <a:p>
            <a:pPr marL="12700" algn="just">
              <a:lnSpc>
                <a:spcPct val="100000"/>
              </a:lnSpc>
            </a:pPr>
            <a:endParaRPr lang="pt-BR" sz="1400" spc="-5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endParaRPr lang="pt-BR" sz="1400" spc="-5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endParaRPr lang="pt-BR" sz="1400" spc="-5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1946</Words>
  <Application>Microsoft Office PowerPoint</Application>
  <PresentationFormat>Personalizar</PresentationFormat>
  <Paragraphs>132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Calibri</vt:lpstr>
      <vt:lpstr>Symbol</vt:lpstr>
      <vt:lpstr>Times New Roman</vt:lpstr>
      <vt:lpstr>Wingdings</vt:lpstr>
      <vt:lpstr>Office Theme</vt:lpstr>
      <vt:lpstr>DIREITOS EM TEMPO DE PANDEMIA  COVID/19</vt:lpstr>
      <vt:lpstr>AUXÍLIO SOCIAL EMERGENCIAL (LEI  13.982/20)</vt:lpstr>
      <vt:lpstr>Apresentação do PowerPoint</vt:lpstr>
      <vt:lpstr>Apresentação do PowerPoint</vt:lpstr>
      <vt:lpstr>BENEFÍCIO DE PRESTAÇÃO  CONTINUADA (BPC)</vt:lpstr>
      <vt:lpstr>ANTECIPAÇÃO DO AUXÍLIO-DOENÇA</vt:lpstr>
      <vt:lpstr>PROVA DE VIDA</vt:lpstr>
      <vt:lpstr>SAQUE DO FGTS</vt:lpstr>
      <vt:lpstr>Apresentação do PowerPoint</vt:lpstr>
      <vt:lpstr>MERENDA EM CASA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DIREITOS EM TEMPO DE PANDEMIA  COVID/19</dc:title>
  <dc:creator>Mariana</dc:creator>
  <cp:lastModifiedBy>Neto bassi</cp:lastModifiedBy>
  <cp:revision>4</cp:revision>
  <dcterms:created xsi:type="dcterms:W3CDTF">2020-05-05T13:33:15Z</dcterms:created>
  <dcterms:modified xsi:type="dcterms:W3CDTF">2020-06-16T13:32:35Z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2020-05-05T00:00:00Z</vt:filetime>
  </property>
</Properties>
</file>